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8" autoAdjust="0"/>
    <p:restoredTop sz="94660"/>
  </p:normalViewPr>
  <p:slideViewPr>
    <p:cSldViewPr snapToGrid="0">
      <p:cViewPr varScale="1">
        <p:scale>
          <a:sx n="75" d="100"/>
          <a:sy n="75" d="100"/>
        </p:scale>
        <p:origin x="104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FAFF3-D60E-4CA0-92DF-9B13F3060936}" type="datetimeFigureOut">
              <a:rPr lang="de-DE" smtClean="0"/>
              <a:t>02.09.2025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04934-021F-4C30-B12B-7197A01DD68D}" type="slidenum">
              <a:rPr lang="de-DE" smtClean="0"/>
              <a:t>‹Nr.›</a:t>
            </a:fld>
            <a:endParaRPr lang="de-DE"/>
          </a:p>
        </p:txBody>
      </p:sp>
    </p:spTree>
    <p:extLst>
      <p:ext uri="{BB962C8B-B14F-4D97-AF65-F5344CB8AC3E}">
        <p14:creationId xmlns:p14="http://schemas.microsoft.com/office/powerpoint/2010/main" val="253819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A04934-021F-4C30-B12B-7197A01DD68D}" type="slidenum">
              <a:rPr lang="de-DE" smtClean="0"/>
              <a:t>5</a:t>
            </a:fld>
            <a:endParaRPr lang="de-DE"/>
          </a:p>
        </p:txBody>
      </p:sp>
    </p:spTree>
    <p:extLst>
      <p:ext uri="{BB962C8B-B14F-4D97-AF65-F5344CB8AC3E}">
        <p14:creationId xmlns:p14="http://schemas.microsoft.com/office/powerpoint/2010/main" val="165154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ED7E-B557-87E1-2C1D-A62350E112C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554ADF-CCDA-3182-A3F1-F2B97992CD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B3252B-0140-ABEF-E201-2B913E34BF0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9289211-0AEC-57FD-250C-FF93C369AD3F}"/>
              </a:ext>
            </a:extLst>
          </p:cNvPr>
          <p:cNvSpPr>
            <a:spLocks noGrp="1"/>
          </p:cNvSpPr>
          <p:nvPr>
            <p:ph type="sldNum" sz="quarter" idx="5"/>
          </p:nvPr>
        </p:nvSpPr>
        <p:spPr/>
        <p:txBody>
          <a:bodyPr/>
          <a:lstStyle/>
          <a:p>
            <a:fld id="{14A04934-021F-4C30-B12B-7197A01DD68D}" type="slidenum">
              <a:rPr lang="de-DE" smtClean="0"/>
              <a:t>6</a:t>
            </a:fld>
            <a:endParaRPr lang="de-DE"/>
          </a:p>
        </p:txBody>
      </p:sp>
    </p:spTree>
    <p:extLst>
      <p:ext uri="{BB962C8B-B14F-4D97-AF65-F5344CB8AC3E}">
        <p14:creationId xmlns:p14="http://schemas.microsoft.com/office/powerpoint/2010/main" val="180043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B1FB9-0985-FC4E-175A-99DAC9903A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5E51AD-5025-99E9-710D-3D72527193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A8DDB65-29EE-6DA6-3C2D-F110ABBC4AB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9DCE6A7-7C06-9AC1-E134-EA29E4B3FCED}"/>
              </a:ext>
            </a:extLst>
          </p:cNvPr>
          <p:cNvSpPr>
            <a:spLocks noGrp="1"/>
          </p:cNvSpPr>
          <p:nvPr>
            <p:ph type="sldNum" sz="quarter" idx="5"/>
          </p:nvPr>
        </p:nvSpPr>
        <p:spPr/>
        <p:txBody>
          <a:bodyPr/>
          <a:lstStyle/>
          <a:p>
            <a:fld id="{14A04934-021F-4C30-B12B-7197A01DD68D}" type="slidenum">
              <a:rPr lang="de-DE" smtClean="0"/>
              <a:t>7</a:t>
            </a:fld>
            <a:endParaRPr lang="de-DE"/>
          </a:p>
        </p:txBody>
      </p:sp>
    </p:spTree>
    <p:extLst>
      <p:ext uri="{BB962C8B-B14F-4D97-AF65-F5344CB8AC3E}">
        <p14:creationId xmlns:p14="http://schemas.microsoft.com/office/powerpoint/2010/main" val="35488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AB809-65EC-B1C8-78BE-03B42B9DE1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E551BA-4000-9E22-0630-B938F71F3A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85563E5-960C-DB72-2B4D-47679D59EC1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2216020-B28E-0885-30E7-18BB6FED975B}"/>
              </a:ext>
            </a:extLst>
          </p:cNvPr>
          <p:cNvSpPr>
            <a:spLocks noGrp="1"/>
          </p:cNvSpPr>
          <p:nvPr>
            <p:ph type="sldNum" sz="quarter" idx="5"/>
          </p:nvPr>
        </p:nvSpPr>
        <p:spPr/>
        <p:txBody>
          <a:bodyPr/>
          <a:lstStyle/>
          <a:p>
            <a:fld id="{14A04934-021F-4C30-B12B-7197A01DD68D}" type="slidenum">
              <a:rPr lang="de-DE" smtClean="0"/>
              <a:t>8</a:t>
            </a:fld>
            <a:endParaRPr lang="de-DE"/>
          </a:p>
        </p:txBody>
      </p:sp>
    </p:spTree>
    <p:extLst>
      <p:ext uri="{BB962C8B-B14F-4D97-AF65-F5344CB8AC3E}">
        <p14:creationId xmlns:p14="http://schemas.microsoft.com/office/powerpoint/2010/main" val="160000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26C88-F0FF-0582-63AF-FBC85FBC23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BA311A-D817-C76E-D1FA-CCCBE5BE6B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64453C-7549-C979-A2C7-348091A032A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8929AB3-3ADB-9AFA-02AB-DE6B8607EEE3}"/>
              </a:ext>
            </a:extLst>
          </p:cNvPr>
          <p:cNvSpPr>
            <a:spLocks noGrp="1"/>
          </p:cNvSpPr>
          <p:nvPr>
            <p:ph type="sldNum" sz="quarter" idx="5"/>
          </p:nvPr>
        </p:nvSpPr>
        <p:spPr/>
        <p:txBody>
          <a:bodyPr/>
          <a:lstStyle/>
          <a:p>
            <a:fld id="{14A04934-021F-4C30-B12B-7197A01DD68D}" type="slidenum">
              <a:rPr lang="de-DE" smtClean="0"/>
              <a:t>9</a:t>
            </a:fld>
            <a:endParaRPr lang="de-DE"/>
          </a:p>
        </p:txBody>
      </p:sp>
    </p:spTree>
    <p:extLst>
      <p:ext uri="{BB962C8B-B14F-4D97-AF65-F5344CB8AC3E}">
        <p14:creationId xmlns:p14="http://schemas.microsoft.com/office/powerpoint/2010/main" val="14911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83035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215758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4899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78227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986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327776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145934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217703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200070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C56F65-F06F-4456-9564-DB385FF8B8D0}" type="datetimeFigureOut">
              <a:rPr lang="de-DE" smtClean="0"/>
              <a:t>02.09.2025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204658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AC56F65-F06F-4456-9564-DB385FF8B8D0}" type="datetimeFigureOut">
              <a:rPr lang="de-DE" smtClean="0"/>
              <a:t>02.09.2025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387922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AC56F65-F06F-4456-9564-DB385FF8B8D0}" type="datetimeFigureOut">
              <a:rPr lang="de-DE" smtClean="0"/>
              <a:t>02.09.2025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411494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AC56F65-F06F-4456-9564-DB385FF8B8D0}" type="datetimeFigureOut">
              <a:rPr lang="de-DE" smtClean="0"/>
              <a:t>02.09.2025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197063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56F65-F06F-4456-9564-DB385FF8B8D0}" type="datetimeFigureOut">
              <a:rPr lang="de-DE" smtClean="0"/>
              <a:t>02.09.2025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23107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AC56F65-F06F-4456-9564-DB385FF8B8D0}" type="datetimeFigureOut">
              <a:rPr lang="de-DE" smtClean="0"/>
              <a:t>02.09.2025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4882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AC56F65-F06F-4456-9564-DB385FF8B8D0}" type="datetimeFigureOut">
              <a:rPr lang="de-DE" smtClean="0"/>
              <a:t>02.09.2025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CFFE6DD-FE2F-47C2-8CAB-24B12C27F5E8}" type="slidenum">
              <a:rPr lang="de-DE" smtClean="0"/>
              <a:t>‹Nr.›</a:t>
            </a:fld>
            <a:endParaRPr lang="de-DE"/>
          </a:p>
        </p:txBody>
      </p:sp>
    </p:spTree>
    <p:extLst>
      <p:ext uri="{BB962C8B-B14F-4D97-AF65-F5344CB8AC3E}">
        <p14:creationId xmlns:p14="http://schemas.microsoft.com/office/powerpoint/2010/main" val="350316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C56F65-F06F-4456-9564-DB385FF8B8D0}" type="datetimeFigureOut">
              <a:rPr lang="de-DE" smtClean="0"/>
              <a:t>02.09.2025</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FFE6DD-FE2F-47C2-8CAB-24B12C27F5E8}" type="slidenum">
              <a:rPr lang="de-DE" smtClean="0"/>
              <a:t>‹Nr.›</a:t>
            </a:fld>
            <a:endParaRPr lang="de-DE"/>
          </a:p>
        </p:txBody>
      </p:sp>
    </p:spTree>
    <p:extLst>
      <p:ext uri="{BB962C8B-B14F-4D97-AF65-F5344CB8AC3E}">
        <p14:creationId xmlns:p14="http://schemas.microsoft.com/office/powerpoint/2010/main" val="3238175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BAEDE12-9017-3BDC-4C5E-60EAEA467FC1}"/>
              </a:ext>
            </a:extLst>
          </p:cNvPr>
          <p:cNvPicPr>
            <a:picLocks noChangeAspect="1"/>
          </p:cNvPicPr>
          <p:nvPr/>
        </p:nvPicPr>
        <p:blipFill>
          <a:blip r:embed="rId2"/>
          <a:srcRect l="9091" t="12080" r="1" b="18273"/>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D7920137-2351-F4BA-4E9E-679539B03843}"/>
              </a:ext>
            </a:extLst>
          </p:cNvPr>
          <p:cNvSpPr>
            <a:spLocks noGrp="1"/>
          </p:cNvSpPr>
          <p:nvPr>
            <p:ph type="ctrTitle"/>
          </p:nvPr>
        </p:nvSpPr>
        <p:spPr>
          <a:xfrm>
            <a:off x="668867" y="1678666"/>
            <a:ext cx="4088190" cy="2369093"/>
          </a:xfrm>
        </p:spPr>
        <p:txBody>
          <a:bodyPr>
            <a:normAutofit/>
          </a:bodyPr>
          <a:lstStyle/>
          <a:p>
            <a:pPr>
              <a:lnSpc>
                <a:spcPct val="90000"/>
              </a:lnSpc>
            </a:pPr>
            <a:r>
              <a:rPr lang="de-DE" sz="3400"/>
              <a:t>Beziehungs- und Arbeitsstrukturen im M´Kaddesh e.V. Befreiungsdienst</a:t>
            </a:r>
          </a:p>
        </p:txBody>
      </p:sp>
      <p:sp>
        <p:nvSpPr>
          <p:cNvPr id="3" name="Untertitel 2">
            <a:extLst>
              <a:ext uri="{FF2B5EF4-FFF2-40B4-BE49-F238E27FC236}">
                <a16:creationId xmlns:a16="http://schemas.microsoft.com/office/drawing/2014/main" id="{C211BA77-43C0-2956-D28A-E58110955485}"/>
              </a:ext>
            </a:extLst>
          </p:cNvPr>
          <p:cNvSpPr>
            <a:spLocks noGrp="1"/>
          </p:cNvSpPr>
          <p:nvPr>
            <p:ph type="subTitle" idx="1"/>
          </p:nvPr>
        </p:nvSpPr>
        <p:spPr>
          <a:xfrm>
            <a:off x="677335" y="4050831"/>
            <a:ext cx="4079721" cy="1096901"/>
          </a:xfrm>
        </p:spPr>
        <p:txBody>
          <a:bodyPr>
            <a:normAutofit/>
          </a:bodyPr>
          <a:lstStyle/>
          <a:p>
            <a:endParaRPr lang="de-DE" sz="1600" dirty="0"/>
          </a:p>
          <a:p>
            <a:r>
              <a:rPr lang="de-DE" sz="1600" dirty="0"/>
              <a:t>Versuch einer Klärung der Kompetenzen und Entscheidungsfindung</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153038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199853B-A81D-3B38-D7BA-68DDF435B270}"/>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77334" y="444500"/>
            <a:ext cx="6155266" cy="5160433"/>
          </a:xfrm>
        </p:spPr>
        <p:txBody>
          <a:bodyPr>
            <a:noAutofit/>
          </a:bodyPr>
          <a:lstStyle/>
          <a:p>
            <a:pPr marL="0" indent="0">
              <a:spcBef>
                <a:spcPts val="2500"/>
              </a:spcBef>
              <a:buFont typeface="Arial" panose="020B0604020202020204" pitchFamily="34" charset="0"/>
              <a:buNone/>
            </a:pPr>
            <a:r>
              <a:rPr lang="de-DE" sz="2000" b="1" dirty="0"/>
              <a:t>Bisherige Struktur</a:t>
            </a:r>
          </a:p>
          <a:p>
            <a:pPr marL="0" indent="0">
              <a:spcBef>
                <a:spcPts val="2500"/>
              </a:spcBef>
              <a:buFont typeface="Arial" panose="020B0604020202020204" pitchFamily="34" charset="0"/>
              <a:buNone/>
            </a:pPr>
            <a:r>
              <a:rPr lang="de-DE" sz="1600" b="1" dirty="0"/>
              <a:t>Die bisherige Struktur basierte auf der Konzeption von Martin und Petra Simon als Gründer des Befreiungsdienstes als eingetragener Verein. Aus der Grundanleitung durch Gabi Wiesmann (Soest) resultierte die bestehende Form der Befreiung mittels 12 Türen und einem Tagesansatz von 8 Stunden.</a:t>
            </a:r>
          </a:p>
          <a:p>
            <a:pPr marL="0" indent="0">
              <a:spcBef>
                <a:spcPts val="2500"/>
              </a:spcBef>
              <a:buFont typeface="Arial" panose="020B0604020202020204" pitchFamily="34" charset="0"/>
              <a:buNone/>
            </a:pPr>
            <a:r>
              <a:rPr lang="de-DE" sz="1600" b="1" dirty="0"/>
              <a:t>Es haben sich dabei fachspezifische Gruppen ergeben, die von verantwortlichen Geschwistern geleitet werden, die vorher selbst diese Ausbildung durchlaufen haben.</a:t>
            </a:r>
          </a:p>
          <a:p>
            <a:pPr marL="0" indent="0">
              <a:spcBef>
                <a:spcPts val="2500"/>
              </a:spcBef>
              <a:buFont typeface="Arial" panose="020B0604020202020204" pitchFamily="34" charset="0"/>
              <a:buNone/>
            </a:pPr>
            <a:r>
              <a:rPr lang="de-DE" sz="1600" b="1" dirty="0"/>
              <a:t>Der bisherige klassische Vereinsvorstand verantwortet in unterschiedlicher Arbeitsbelastung die Konzeption, Durchführung und Kontrolle der direkt umgesetzten Befreiungsarbeit.</a:t>
            </a:r>
          </a:p>
          <a:p>
            <a:pPr marL="0" indent="0">
              <a:spcBef>
                <a:spcPts val="2500"/>
              </a:spcBef>
              <a:buFont typeface="Arial" panose="020B0604020202020204" pitchFamily="34" charset="0"/>
              <a:buNone/>
            </a:pPr>
            <a:r>
              <a:rPr lang="de-DE" sz="1600" b="1" dirty="0"/>
              <a:t>Dabei wurde sichtbar, dass Unklarheiten über Kompetenz und Arbeitsbelastung aufgetreten sind, welche so nicht teamtauglich und weiterführbar sind.</a:t>
            </a:r>
          </a:p>
        </p:txBody>
      </p:sp>
      <p:sp>
        <p:nvSpPr>
          <p:cNvPr id="38" name="Rectangle 37">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0" name="Straight Connector 39">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6"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8" name="Isosceles Triangle 47">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0"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2"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4"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6" name="Isosceles Triangle 55">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ABED6B73-11F1-1F20-C98E-0D6DA5975923}"/>
              </a:ext>
            </a:extLst>
          </p:cNvPr>
          <p:cNvSpPr>
            <a:spLocks noGrp="1"/>
          </p:cNvSpPr>
          <p:nvPr>
            <p:ph type="title"/>
          </p:nvPr>
        </p:nvSpPr>
        <p:spPr>
          <a:xfrm>
            <a:off x="7829658" y="1253067"/>
            <a:ext cx="3371742" cy="4351866"/>
          </a:xfrm>
        </p:spPr>
        <p:txBody>
          <a:bodyPr anchor="ctr">
            <a:normAutofit/>
          </a:bodyPr>
          <a:lstStyle/>
          <a:p>
            <a:r>
              <a:rPr lang="de-DE">
                <a:solidFill>
                  <a:schemeClr val="bg1"/>
                </a:solidFill>
              </a:rPr>
              <a:t>Notwendigkeit</a:t>
            </a:r>
          </a:p>
        </p:txBody>
      </p:sp>
      <p:pic>
        <p:nvPicPr>
          <p:cNvPr id="7" name="Grafik 6">
            <a:extLst>
              <a:ext uri="{FF2B5EF4-FFF2-40B4-BE49-F238E27FC236}">
                <a16:creationId xmlns:a16="http://schemas.microsoft.com/office/drawing/2014/main" id="{E7573962-710C-2894-6811-9F1C026EA335}"/>
              </a:ext>
            </a:extLst>
          </p:cNvPr>
          <p:cNvPicPr>
            <a:picLocks noChangeAspect="1"/>
          </p:cNvPicPr>
          <p:nvPr/>
        </p:nvPicPr>
        <p:blipFill>
          <a:blip r:embed="rId2"/>
          <a:stretch>
            <a:fillRect/>
          </a:stretch>
        </p:blipFill>
        <p:spPr>
          <a:xfrm>
            <a:off x="10381833" y="427086"/>
            <a:ext cx="1268300" cy="1433611"/>
          </a:xfrm>
          <a:prstGeom prst="rect">
            <a:avLst/>
          </a:prstGeom>
        </p:spPr>
      </p:pic>
    </p:spTree>
    <p:extLst>
      <p:ext uri="{BB962C8B-B14F-4D97-AF65-F5344CB8AC3E}">
        <p14:creationId xmlns:p14="http://schemas.microsoft.com/office/powerpoint/2010/main" val="374719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8CDD43-5D00-8305-0F10-B24FB12CFD6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400804A-36D8-B6CD-A8A6-D09DEB2A4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31810682-5382-DE0C-B758-071D951B848E}"/>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39234" y="467783"/>
            <a:ext cx="6155266" cy="5920317"/>
          </a:xfrm>
        </p:spPr>
        <p:txBody>
          <a:bodyPr>
            <a:noAutofit/>
          </a:bodyPr>
          <a:lstStyle/>
          <a:p>
            <a:pPr marL="0" indent="0">
              <a:spcBef>
                <a:spcPts val="2500"/>
              </a:spcBef>
              <a:buFont typeface="Arial" panose="020B0604020202020204" pitchFamily="34" charset="0"/>
              <a:buNone/>
            </a:pPr>
            <a:r>
              <a:rPr lang="de-DE" sz="2000" b="1" dirty="0"/>
              <a:t>Zu erhaltende Struktur</a:t>
            </a:r>
          </a:p>
          <a:p>
            <a:pPr marL="0" indent="0">
              <a:spcBef>
                <a:spcPts val="2500"/>
              </a:spcBef>
              <a:buFont typeface="Arial" panose="020B0604020202020204" pitchFamily="34" charset="0"/>
              <a:buNone/>
            </a:pPr>
            <a:r>
              <a:rPr lang="de-DE" sz="1600" b="1" dirty="0"/>
              <a:t>Weitergeführt werden soll die Art, wie die Befreiung am Klienten durchgeführt wird.</a:t>
            </a:r>
          </a:p>
          <a:p>
            <a:pPr marL="0" indent="0">
              <a:spcBef>
                <a:spcPts val="2500"/>
              </a:spcBef>
              <a:buFont typeface="Arial" panose="020B0604020202020204" pitchFamily="34" charset="0"/>
              <a:buNone/>
            </a:pPr>
            <a:r>
              <a:rPr lang="de-DE" sz="1600" b="1" dirty="0"/>
              <a:t>Die momentanen Detail-Strukturen der Gruppen sollen erhalten bleiben</a:t>
            </a:r>
          </a:p>
          <a:p>
            <a:pPr marL="0" indent="0">
              <a:spcBef>
                <a:spcPts val="2500"/>
              </a:spcBef>
              <a:buFont typeface="Arial" panose="020B0604020202020204" pitchFamily="34" charset="0"/>
              <a:buNone/>
            </a:pPr>
            <a:r>
              <a:rPr lang="de-DE" sz="1600" b="1" dirty="0"/>
              <a:t>Es ist derzeit kein Austausch von Verantwortlichen im Bereich der Detail-Gruppen geplant</a:t>
            </a:r>
          </a:p>
          <a:p>
            <a:pPr marL="0" indent="0">
              <a:spcBef>
                <a:spcPts val="2500"/>
              </a:spcBef>
              <a:buFont typeface="Arial" panose="020B0604020202020204" pitchFamily="34" charset="0"/>
              <a:buNone/>
            </a:pPr>
            <a:r>
              <a:rPr lang="de-DE" sz="1600" b="1" dirty="0"/>
              <a:t>Die Absprache über alle aktiven Vorgänge, Veränderungen, etc. in der direkten Absprache mit dem Heiligen Geist über Gebet und geistiges Sehen soll auch weiterhin Grundlage aller Entscheidungsfindung bleiben  </a:t>
            </a:r>
          </a:p>
          <a:p>
            <a:pPr marL="0" indent="0">
              <a:spcBef>
                <a:spcPts val="2500"/>
              </a:spcBef>
              <a:buFont typeface="Arial" panose="020B0604020202020204" pitchFamily="34" charset="0"/>
              <a:buNone/>
            </a:pPr>
            <a:endParaRPr lang="de-DE" sz="1600" b="1" dirty="0"/>
          </a:p>
        </p:txBody>
      </p:sp>
      <p:sp>
        <p:nvSpPr>
          <p:cNvPr id="38" name="Rectangle 37">
            <a:extLst>
              <a:ext uri="{FF2B5EF4-FFF2-40B4-BE49-F238E27FC236}">
                <a16:creationId xmlns:a16="http://schemas.microsoft.com/office/drawing/2014/main" id="{10369C3D-6295-DC3C-D444-EFE1AF4D0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0" name="Straight Connector 39">
            <a:extLst>
              <a:ext uri="{FF2B5EF4-FFF2-40B4-BE49-F238E27FC236}">
                <a16:creationId xmlns:a16="http://schemas.microsoft.com/office/drawing/2014/main" id="{B22472FF-7ED2-96A8-CE1C-77C9E00AA8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1DBAADD-1951-C0AA-544E-250A7FE817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01741D66-2164-2452-B321-AE425450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6" name="Rectangle 25">
            <a:extLst>
              <a:ext uri="{FF2B5EF4-FFF2-40B4-BE49-F238E27FC236}">
                <a16:creationId xmlns:a16="http://schemas.microsoft.com/office/drawing/2014/main" id="{103B9DB0-12AE-0AC6-CE42-CAF4551FA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8" name="Isosceles Triangle 47">
            <a:extLst>
              <a:ext uri="{FF2B5EF4-FFF2-40B4-BE49-F238E27FC236}">
                <a16:creationId xmlns:a16="http://schemas.microsoft.com/office/drawing/2014/main" id="{735BE965-5059-E92A-5986-789792C88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0" name="Rectangle 27">
            <a:extLst>
              <a:ext uri="{FF2B5EF4-FFF2-40B4-BE49-F238E27FC236}">
                <a16:creationId xmlns:a16="http://schemas.microsoft.com/office/drawing/2014/main" id="{A97B8A6B-00CF-F550-A46D-5B0F95335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2" name="Rectangle 28">
            <a:extLst>
              <a:ext uri="{FF2B5EF4-FFF2-40B4-BE49-F238E27FC236}">
                <a16:creationId xmlns:a16="http://schemas.microsoft.com/office/drawing/2014/main" id="{33320039-7D69-E597-D124-0E4D25304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4" name="Rectangle 29">
            <a:extLst>
              <a:ext uri="{FF2B5EF4-FFF2-40B4-BE49-F238E27FC236}">
                <a16:creationId xmlns:a16="http://schemas.microsoft.com/office/drawing/2014/main" id="{3A881E89-B3DF-0171-A285-A73FAF85B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6" name="Isosceles Triangle 55">
            <a:extLst>
              <a:ext uri="{FF2B5EF4-FFF2-40B4-BE49-F238E27FC236}">
                <a16:creationId xmlns:a16="http://schemas.microsoft.com/office/drawing/2014/main" id="{3A59DB0C-EC36-C947-B32A-E987729AC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0207FB26-5234-FABF-34F2-B4910FD4790F}"/>
              </a:ext>
            </a:extLst>
          </p:cNvPr>
          <p:cNvSpPr>
            <a:spLocks noGrp="1"/>
          </p:cNvSpPr>
          <p:nvPr>
            <p:ph type="title"/>
          </p:nvPr>
        </p:nvSpPr>
        <p:spPr>
          <a:xfrm>
            <a:off x="7829658" y="1253067"/>
            <a:ext cx="3968642" cy="4351866"/>
          </a:xfrm>
        </p:spPr>
        <p:txBody>
          <a:bodyPr anchor="ctr">
            <a:normAutofit/>
          </a:bodyPr>
          <a:lstStyle/>
          <a:p>
            <a:r>
              <a:rPr lang="de-DE" dirty="0" err="1">
                <a:solidFill>
                  <a:schemeClr val="bg1"/>
                </a:solidFill>
              </a:rPr>
              <a:t>Überlgungsansatz</a:t>
            </a:r>
            <a:endParaRPr lang="de-DE" dirty="0">
              <a:solidFill>
                <a:schemeClr val="bg1"/>
              </a:solidFill>
            </a:endParaRPr>
          </a:p>
        </p:txBody>
      </p:sp>
      <p:pic>
        <p:nvPicPr>
          <p:cNvPr id="4" name="Grafik 3">
            <a:extLst>
              <a:ext uri="{FF2B5EF4-FFF2-40B4-BE49-F238E27FC236}">
                <a16:creationId xmlns:a16="http://schemas.microsoft.com/office/drawing/2014/main" id="{B8E7CDE0-90B8-8178-C08D-6D00F4C07CD3}"/>
              </a:ext>
            </a:extLst>
          </p:cNvPr>
          <p:cNvPicPr>
            <a:picLocks noChangeAspect="1"/>
          </p:cNvPicPr>
          <p:nvPr/>
        </p:nvPicPr>
        <p:blipFill>
          <a:blip r:embed="rId2"/>
          <a:stretch>
            <a:fillRect/>
          </a:stretch>
        </p:blipFill>
        <p:spPr>
          <a:xfrm>
            <a:off x="10381833" y="427086"/>
            <a:ext cx="1268300" cy="1433611"/>
          </a:xfrm>
          <a:prstGeom prst="rect">
            <a:avLst/>
          </a:prstGeom>
        </p:spPr>
      </p:pic>
    </p:spTree>
    <p:extLst>
      <p:ext uri="{BB962C8B-B14F-4D97-AF65-F5344CB8AC3E}">
        <p14:creationId xmlns:p14="http://schemas.microsoft.com/office/powerpoint/2010/main" val="417998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D8BDB3-C8AB-76E6-F63C-8DBF93789461}"/>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704F4CC-484E-E776-D6AB-CA212B71C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6ACB59D-B602-0C83-6E70-8E0AC74EACAF}"/>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39234" y="467783"/>
            <a:ext cx="6155266" cy="5920317"/>
          </a:xfrm>
        </p:spPr>
        <p:txBody>
          <a:bodyPr>
            <a:noAutofit/>
          </a:bodyPr>
          <a:lstStyle/>
          <a:p>
            <a:pPr marL="0" indent="0">
              <a:spcBef>
                <a:spcPts val="2500"/>
              </a:spcBef>
              <a:buFont typeface="Arial" panose="020B0604020202020204" pitchFamily="34" charset="0"/>
              <a:buNone/>
            </a:pPr>
            <a:r>
              <a:rPr lang="de-DE" sz="2000" b="1" dirty="0"/>
              <a:t>Veränderungsbedarf</a:t>
            </a:r>
          </a:p>
          <a:p>
            <a:pPr marL="0" indent="0">
              <a:spcBef>
                <a:spcPts val="2500"/>
              </a:spcBef>
              <a:buFont typeface="Arial" panose="020B0604020202020204" pitchFamily="34" charset="0"/>
              <a:buNone/>
            </a:pPr>
            <a:r>
              <a:rPr lang="de-DE" sz="1600" b="1" dirty="0"/>
              <a:t>Die Arbeitsüberbelastung einzelner momentan übergeordnet agierender Mitarbeiter soll durchbrochen werden zugunsten einer sinnvollen Verantwortungsverteilung</a:t>
            </a:r>
          </a:p>
          <a:p>
            <a:pPr marL="0" indent="0">
              <a:spcBef>
                <a:spcPts val="2500"/>
              </a:spcBef>
              <a:buFont typeface="Arial" panose="020B0604020202020204" pitchFamily="34" charset="0"/>
              <a:buNone/>
            </a:pPr>
            <a:r>
              <a:rPr lang="de-DE" sz="1600" b="1" dirty="0"/>
              <a:t>Noch bestehende vereinstypische Hierarchien sollen abgebaut werden</a:t>
            </a:r>
          </a:p>
          <a:p>
            <a:pPr marL="0" indent="0">
              <a:spcBef>
                <a:spcPts val="2500"/>
              </a:spcBef>
              <a:buFont typeface="Arial" panose="020B0604020202020204" pitchFamily="34" charset="0"/>
              <a:buNone/>
            </a:pPr>
            <a:r>
              <a:rPr lang="de-DE" sz="1600" b="1" dirty="0"/>
              <a:t>Eigenverantwortliche Bereichsführung soll etabliert werden</a:t>
            </a:r>
          </a:p>
          <a:p>
            <a:pPr marL="0" indent="0">
              <a:spcBef>
                <a:spcPts val="2500"/>
              </a:spcBef>
              <a:buFont typeface="Arial" panose="020B0604020202020204" pitchFamily="34" charset="0"/>
              <a:buNone/>
            </a:pPr>
            <a:r>
              <a:rPr lang="de-DE" sz="1600" b="1" dirty="0"/>
              <a:t>Sinnvolle und alltagstaugliche Kommunikation, Zusammenarbeit und Vernetzung aller Beteiligten sollen Grundlage für die Zusammenarbeit werden</a:t>
            </a:r>
          </a:p>
          <a:p>
            <a:pPr marL="0" indent="0">
              <a:spcBef>
                <a:spcPts val="2500"/>
              </a:spcBef>
              <a:buFont typeface="Arial" panose="020B0604020202020204" pitchFamily="34" charset="0"/>
              <a:buNone/>
            </a:pPr>
            <a:r>
              <a:rPr lang="de-DE" sz="1600" b="1" dirty="0"/>
              <a:t>Gemeinsames erfragen des Willens Gottes soll klarer praktiziert werden</a:t>
            </a:r>
          </a:p>
          <a:p>
            <a:pPr marL="0" indent="0">
              <a:spcBef>
                <a:spcPts val="2500"/>
              </a:spcBef>
              <a:buFont typeface="Arial" panose="020B0604020202020204" pitchFamily="34" charset="0"/>
              <a:buNone/>
            </a:pPr>
            <a:r>
              <a:rPr lang="de-DE" sz="1600" b="1" dirty="0"/>
              <a:t>Neue Möglichkeiten zur Vernetzung, gegenseitiger Unterstützung, geistlicher Kontrolle und Korrektur sollen geschaffen werden</a:t>
            </a:r>
          </a:p>
        </p:txBody>
      </p:sp>
      <p:sp>
        <p:nvSpPr>
          <p:cNvPr id="38" name="Rectangle 37">
            <a:extLst>
              <a:ext uri="{FF2B5EF4-FFF2-40B4-BE49-F238E27FC236}">
                <a16:creationId xmlns:a16="http://schemas.microsoft.com/office/drawing/2014/main" id="{3DFADDFF-4035-4A82-E97A-2980E35B7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0" name="Straight Connector 39">
            <a:extLst>
              <a:ext uri="{FF2B5EF4-FFF2-40B4-BE49-F238E27FC236}">
                <a16:creationId xmlns:a16="http://schemas.microsoft.com/office/drawing/2014/main" id="{85411E35-AF35-74A9-CB3A-B00406377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9F4F467-5E2C-9C62-01CD-0AC260881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D7110F23-A4A3-2279-2567-C1743FC67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6" name="Rectangle 25">
            <a:extLst>
              <a:ext uri="{FF2B5EF4-FFF2-40B4-BE49-F238E27FC236}">
                <a16:creationId xmlns:a16="http://schemas.microsoft.com/office/drawing/2014/main" id="{7242EE08-1B03-057B-495C-05F918198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8" name="Isosceles Triangle 47">
            <a:extLst>
              <a:ext uri="{FF2B5EF4-FFF2-40B4-BE49-F238E27FC236}">
                <a16:creationId xmlns:a16="http://schemas.microsoft.com/office/drawing/2014/main" id="{303D0E61-D05D-885A-A6E9-6F53103B1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0" name="Rectangle 27">
            <a:extLst>
              <a:ext uri="{FF2B5EF4-FFF2-40B4-BE49-F238E27FC236}">
                <a16:creationId xmlns:a16="http://schemas.microsoft.com/office/drawing/2014/main" id="{60A6124E-D35B-9244-7318-453B8C6C2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2" name="Rectangle 28">
            <a:extLst>
              <a:ext uri="{FF2B5EF4-FFF2-40B4-BE49-F238E27FC236}">
                <a16:creationId xmlns:a16="http://schemas.microsoft.com/office/drawing/2014/main" id="{367E0AF6-9135-CD61-AE11-5169B4CF2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4" name="Rectangle 29">
            <a:extLst>
              <a:ext uri="{FF2B5EF4-FFF2-40B4-BE49-F238E27FC236}">
                <a16:creationId xmlns:a16="http://schemas.microsoft.com/office/drawing/2014/main" id="{9468FE16-C45F-0D1B-0728-B20C51B0A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6" name="Isosceles Triangle 55">
            <a:extLst>
              <a:ext uri="{FF2B5EF4-FFF2-40B4-BE49-F238E27FC236}">
                <a16:creationId xmlns:a16="http://schemas.microsoft.com/office/drawing/2014/main" id="{95ECE448-84AB-6AAA-75AA-F5E83DDCC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54ADCA11-B565-ADD7-58C7-06785D913485}"/>
              </a:ext>
            </a:extLst>
          </p:cNvPr>
          <p:cNvSpPr>
            <a:spLocks noGrp="1"/>
          </p:cNvSpPr>
          <p:nvPr>
            <p:ph type="title"/>
          </p:nvPr>
        </p:nvSpPr>
        <p:spPr>
          <a:xfrm>
            <a:off x="7829658" y="1253067"/>
            <a:ext cx="3968642" cy="4351866"/>
          </a:xfrm>
        </p:spPr>
        <p:txBody>
          <a:bodyPr anchor="ctr">
            <a:normAutofit/>
          </a:bodyPr>
          <a:lstStyle/>
          <a:p>
            <a:r>
              <a:rPr lang="de-DE">
                <a:solidFill>
                  <a:schemeClr val="bg1"/>
                </a:solidFill>
              </a:rPr>
              <a:t>Überlgungsansatz</a:t>
            </a:r>
            <a:endParaRPr lang="de-DE" dirty="0">
              <a:solidFill>
                <a:schemeClr val="bg1"/>
              </a:solidFill>
            </a:endParaRPr>
          </a:p>
        </p:txBody>
      </p:sp>
      <p:pic>
        <p:nvPicPr>
          <p:cNvPr id="4" name="Grafik 3">
            <a:extLst>
              <a:ext uri="{FF2B5EF4-FFF2-40B4-BE49-F238E27FC236}">
                <a16:creationId xmlns:a16="http://schemas.microsoft.com/office/drawing/2014/main" id="{5E1A08A6-D60B-E7A9-C462-FD3606593880}"/>
              </a:ext>
            </a:extLst>
          </p:cNvPr>
          <p:cNvPicPr>
            <a:picLocks noChangeAspect="1"/>
          </p:cNvPicPr>
          <p:nvPr/>
        </p:nvPicPr>
        <p:blipFill>
          <a:blip r:embed="rId2"/>
          <a:stretch>
            <a:fillRect/>
          </a:stretch>
        </p:blipFill>
        <p:spPr>
          <a:xfrm>
            <a:off x="10381833" y="427086"/>
            <a:ext cx="1268300" cy="1433611"/>
          </a:xfrm>
          <a:prstGeom prst="rect">
            <a:avLst/>
          </a:prstGeom>
        </p:spPr>
      </p:pic>
    </p:spTree>
    <p:extLst>
      <p:ext uri="{BB962C8B-B14F-4D97-AF65-F5344CB8AC3E}">
        <p14:creationId xmlns:p14="http://schemas.microsoft.com/office/powerpoint/2010/main" val="118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4C6F533-7EE6-0B86-A2EF-30E909143C6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19" name="Rectangle 1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7" name="Straight Connector 26">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Isosceles Triangle 28">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Isosceles Triangle 29">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39" name="Rechteck: abgerundete Ecken 38">
            <a:extLst>
              <a:ext uri="{FF2B5EF4-FFF2-40B4-BE49-F238E27FC236}">
                <a16:creationId xmlns:a16="http://schemas.microsoft.com/office/drawing/2014/main" id="{520E0B9F-2C82-8B27-93FA-07998DCC2EB9}"/>
              </a:ext>
            </a:extLst>
          </p:cNvPr>
          <p:cNvSpPr/>
          <p:nvPr/>
        </p:nvSpPr>
        <p:spPr>
          <a:xfrm>
            <a:off x="374544" y="1750786"/>
            <a:ext cx="1085955"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„König“</a:t>
            </a:r>
          </a:p>
        </p:txBody>
      </p:sp>
      <p:sp>
        <p:nvSpPr>
          <p:cNvPr id="41" name="Rechteck: abgerundete Ecken 40">
            <a:extLst>
              <a:ext uri="{FF2B5EF4-FFF2-40B4-BE49-F238E27FC236}">
                <a16:creationId xmlns:a16="http://schemas.microsoft.com/office/drawing/2014/main" id="{FA0EA6BB-CEA9-7984-87E8-119C8F21724D}"/>
              </a:ext>
            </a:extLst>
          </p:cNvPr>
          <p:cNvSpPr/>
          <p:nvPr/>
        </p:nvSpPr>
        <p:spPr>
          <a:xfrm>
            <a:off x="8928314" y="1689101"/>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Göttliche geistliche Führungseben </a:t>
            </a:r>
          </a:p>
        </p:txBody>
      </p:sp>
      <p:sp>
        <p:nvSpPr>
          <p:cNvPr id="43" name="Rechteck: abgerundete Ecken 42">
            <a:extLst>
              <a:ext uri="{FF2B5EF4-FFF2-40B4-BE49-F238E27FC236}">
                <a16:creationId xmlns:a16="http://schemas.microsoft.com/office/drawing/2014/main" id="{6540B43C-8F5D-1244-DEB6-5E9449EAE2C9}"/>
              </a:ext>
            </a:extLst>
          </p:cNvPr>
          <p:cNvSpPr/>
          <p:nvPr/>
        </p:nvSpPr>
        <p:spPr>
          <a:xfrm>
            <a:off x="8928314" y="4227102"/>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Menschliche geistliche Führungseben </a:t>
            </a:r>
          </a:p>
        </p:txBody>
      </p:sp>
      <p:sp>
        <p:nvSpPr>
          <p:cNvPr id="45" name="Rechteck: abgerundete Ecken 44">
            <a:extLst>
              <a:ext uri="{FF2B5EF4-FFF2-40B4-BE49-F238E27FC236}">
                <a16:creationId xmlns:a16="http://schemas.microsoft.com/office/drawing/2014/main" id="{DA4F269A-55F6-997F-3AD2-FA60D103B052}"/>
              </a:ext>
            </a:extLst>
          </p:cNvPr>
          <p:cNvSpPr/>
          <p:nvPr/>
        </p:nvSpPr>
        <p:spPr>
          <a:xfrm>
            <a:off x="8965781" y="5622612"/>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Menschliche geistliche Ausführungseben </a:t>
            </a:r>
          </a:p>
        </p:txBody>
      </p:sp>
      <p:sp>
        <p:nvSpPr>
          <p:cNvPr id="47" name="Rechteck: abgerundete Ecken 46">
            <a:extLst>
              <a:ext uri="{FF2B5EF4-FFF2-40B4-BE49-F238E27FC236}">
                <a16:creationId xmlns:a16="http://schemas.microsoft.com/office/drawing/2014/main" id="{FB81CE44-0AEF-F9D0-F518-14033BA2A5C1}"/>
              </a:ext>
            </a:extLst>
          </p:cNvPr>
          <p:cNvSpPr/>
          <p:nvPr/>
        </p:nvSpPr>
        <p:spPr>
          <a:xfrm>
            <a:off x="381801" y="2411183"/>
            <a:ext cx="1319999"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„General“</a:t>
            </a:r>
          </a:p>
        </p:txBody>
      </p:sp>
      <p:sp>
        <p:nvSpPr>
          <p:cNvPr id="49" name="Rechteck: abgerundete Ecken 48">
            <a:extLst>
              <a:ext uri="{FF2B5EF4-FFF2-40B4-BE49-F238E27FC236}">
                <a16:creationId xmlns:a16="http://schemas.microsoft.com/office/drawing/2014/main" id="{571A90C5-B97D-FE00-1E6E-1B1B83ED3EC0}"/>
              </a:ext>
            </a:extLst>
          </p:cNvPr>
          <p:cNvSpPr/>
          <p:nvPr/>
        </p:nvSpPr>
        <p:spPr>
          <a:xfrm>
            <a:off x="374546" y="3057072"/>
            <a:ext cx="2203554"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„Generaladjutant“</a:t>
            </a:r>
          </a:p>
        </p:txBody>
      </p:sp>
      <p:sp>
        <p:nvSpPr>
          <p:cNvPr id="51" name="Rechteck: abgerundete Ecken 50">
            <a:extLst>
              <a:ext uri="{FF2B5EF4-FFF2-40B4-BE49-F238E27FC236}">
                <a16:creationId xmlns:a16="http://schemas.microsoft.com/office/drawing/2014/main" id="{40AB2F9A-8C1F-9EF2-5D89-B8EDC5195BB1}"/>
              </a:ext>
            </a:extLst>
          </p:cNvPr>
          <p:cNvSpPr/>
          <p:nvPr/>
        </p:nvSpPr>
        <p:spPr>
          <a:xfrm>
            <a:off x="4524849" y="1750785"/>
            <a:ext cx="2078368" cy="522514"/>
          </a:xfrm>
          <a:prstGeom prst="roundRect">
            <a:avLst/>
          </a:prstGeom>
          <a:solidFill>
            <a:srgbClr val="00B0F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JHWH Vater</a:t>
            </a:r>
          </a:p>
        </p:txBody>
      </p:sp>
      <p:sp>
        <p:nvSpPr>
          <p:cNvPr id="53" name="Rechteck: abgerundete Ecken 52">
            <a:extLst>
              <a:ext uri="{FF2B5EF4-FFF2-40B4-BE49-F238E27FC236}">
                <a16:creationId xmlns:a16="http://schemas.microsoft.com/office/drawing/2014/main" id="{E372793A-7591-72B9-71CA-2285E0FEB5C4}"/>
              </a:ext>
            </a:extLst>
          </p:cNvPr>
          <p:cNvSpPr/>
          <p:nvPr/>
        </p:nvSpPr>
        <p:spPr>
          <a:xfrm>
            <a:off x="4524849" y="2416626"/>
            <a:ext cx="2078368" cy="522514"/>
          </a:xfrm>
          <a:prstGeom prst="roundRect">
            <a:avLst/>
          </a:prstGeom>
          <a:solidFill>
            <a:srgbClr val="00B0F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Jeshuah</a:t>
            </a:r>
            <a:r>
              <a:rPr lang="de-DE" dirty="0"/>
              <a:t> Sohn</a:t>
            </a:r>
          </a:p>
        </p:txBody>
      </p:sp>
      <p:sp>
        <p:nvSpPr>
          <p:cNvPr id="55" name="Rechteck: abgerundete Ecken 54">
            <a:extLst>
              <a:ext uri="{FF2B5EF4-FFF2-40B4-BE49-F238E27FC236}">
                <a16:creationId xmlns:a16="http://schemas.microsoft.com/office/drawing/2014/main" id="{AC9E751E-FEC4-C9D8-2BBB-C2952A01FF76}"/>
              </a:ext>
            </a:extLst>
          </p:cNvPr>
          <p:cNvSpPr/>
          <p:nvPr/>
        </p:nvSpPr>
        <p:spPr>
          <a:xfrm>
            <a:off x="4524849" y="3057072"/>
            <a:ext cx="2078368" cy="522514"/>
          </a:xfrm>
          <a:prstGeom prst="roundRect">
            <a:avLst/>
          </a:prstGeom>
          <a:solidFill>
            <a:srgbClr val="00B0F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Ruach</a:t>
            </a:r>
            <a:r>
              <a:rPr lang="de-DE" dirty="0"/>
              <a:t> Hl. Geist</a:t>
            </a:r>
          </a:p>
        </p:txBody>
      </p:sp>
      <p:sp>
        <p:nvSpPr>
          <p:cNvPr id="57" name="Rechteck: abgerundete Ecken 56">
            <a:extLst>
              <a:ext uri="{FF2B5EF4-FFF2-40B4-BE49-F238E27FC236}">
                <a16:creationId xmlns:a16="http://schemas.microsoft.com/office/drawing/2014/main" id="{97B6C749-E38D-778E-5A2F-10974CDB4C69}"/>
              </a:ext>
            </a:extLst>
          </p:cNvPr>
          <p:cNvSpPr/>
          <p:nvPr/>
        </p:nvSpPr>
        <p:spPr>
          <a:xfrm>
            <a:off x="4521633" y="4149795"/>
            <a:ext cx="2078368" cy="886281"/>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Verantwortliche Leiter der Arbeitsbereiche</a:t>
            </a:r>
          </a:p>
        </p:txBody>
      </p:sp>
      <p:sp>
        <p:nvSpPr>
          <p:cNvPr id="58" name="Rechteck: abgerundete Ecken 57">
            <a:extLst>
              <a:ext uri="{FF2B5EF4-FFF2-40B4-BE49-F238E27FC236}">
                <a16:creationId xmlns:a16="http://schemas.microsoft.com/office/drawing/2014/main" id="{B47DB464-97E8-BDD9-6F43-9AC5704AC275}"/>
              </a:ext>
            </a:extLst>
          </p:cNvPr>
          <p:cNvSpPr/>
          <p:nvPr/>
        </p:nvSpPr>
        <p:spPr>
          <a:xfrm>
            <a:off x="421298" y="4288786"/>
            <a:ext cx="258860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„Verbindungsoffiziere“</a:t>
            </a:r>
          </a:p>
        </p:txBody>
      </p:sp>
      <p:sp>
        <p:nvSpPr>
          <p:cNvPr id="59" name="Rechteck: abgerundete Ecken 58">
            <a:extLst>
              <a:ext uri="{FF2B5EF4-FFF2-40B4-BE49-F238E27FC236}">
                <a16:creationId xmlns:a16="http://schemas.microsoft.com/office/drawing/2014/main" id="{278CC951-454E-EB69-DA85-6E1DBBF01F0C}"/>
              </a:ext>
            </a:extLst>
          </p:cNvPr>
          <p:cNvSpPr/>
          <p:nvPr/>
        </p:nvSpPr>
        <p:spPr>
          <a:xfrm>
            <a:off x="393153" y="5607999"/>
            <a:ext cx="1956510"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„Mienenräumer“</a:t>
            </a:r>
          </a:p>
        </p:txBody>
      </p:sp>
      <p:sp>
        <p:nvSpPr>
          <p:cNvPr id="60" name="Rechteck: abgerundete Ecken 59">
            <a:extLst>
              <a:ext uri="{FF2B5EF4-FFF2-40B4-BE49-F238E27FC236}">
                <a16:creationId xmlns:a16="http://schemas.microsoft.com/office/drawing/2014/main" id="{EE17E446-EB89-2E4C-7944-ED351A885EFF}"/>
              </a:ext>
            </a:extLst>
          </p:cNvPr>
          <p:cNvSpPr/>
          <p:nvPr/>
        </p:nvSpPr>
        <p:spPr>
          <a:xfrm>
            <a:off x="4432732" y="5609586"/>
            <a:ext cx="2336367" cy="645882"/>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Verantwortlich aktive  Mitarbeiter</a:t>
            </a:r>
          </a:p>
        </p:txBody>
      </p:sp>
      <p:sp>
        <p:nvSpPr>
          <p:cNvPr id="61" name="Rechteck: abgerundete Ecken 60">
            <a:extLst>
              <a:ext uri="{FF2B5EF4-FFF2-40B4-BE49-F238E27FC236}">
                <a16:creationId xmlns:a16="http://schemas.microsoft.com/office/drawing/2014/main" id="{9B1D83B2-D7D8-098C-7E2C-4A0EA796368E}"/>
              </a:ext>
            </a:extLst>
          </p:cNvPr>
          <p:cNvSpPr/>
          <p:nvPr/>
        </p:nvSpPr>
        <p:spPr>
          <a:xfrm>
            <a:off x="3326949" y="381189"/>
            <a:ext cx="4467735" cy="645883"/>
          </a:xfrm>
          <a:prstGeom prst="roundRect">
            <a:avLst/>
          </a:prstGeom>
          <a:solidFill>
            <a:srgbClr val="FFFF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Bereichsebenen</a:t>
            </a:r>
          </a:p>
        </p:txBody>
      </p:sp>
      <p:cxnSp>
        <p:nvCxnSpPr>
          <p:cNvPr id="63" name="Gerader Verbinder 62">
            <a:extLst>
              <a:ext uri="{FF2B5EF4-FFF2-40B4-BE49-F238E27FC236}">
                <a16:creationId xmlns:a16="http://schemas.microsoft.com/office/drawing/2014/main" id="{CAB294C5-0393-CCD9-E39E-35F811660825}"/>
              </a:ext>
            </a:extLst>
          </p:cNvPr>
          <p:cNvCxnSpPr>
            <a:cxnSpLocks/>
          </p:cNvCxnSpPr>
          <p:nvPr/>
        </p:nvCxnSpPr>
        <p:spPr>
          <a:xfrm>
            <a:off x="316482" y="3949700"/>
            <a:ext cx="11510955"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723F977E-FA1B-565A-3E80-75F6A0FD69C1}"/>
              </a:ext>
            </a:extLst>
          </p:cNvPr>
          <p:cNvCxnSpPr>
            <a:cxnSpLocks/>
          </p:cNvCxnSpPr>
          <p:nvPr/>
        </p:nvCxnSpPr>
        <p:spPr>
          <a:xfrm>
            <a:off x="316482" y="5223933"/>
            <a:ext cx="11510955"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2A5671D-0D05-A668-E40F-FA6227C6895B}"/>
              </a:ext>
            </a:extLst>
          </p:cNvPr>
          <p:cNvSpPr txBox="1"/>
          <p:nvPr/>
        </p:nvSpPr>
        <p:spPr>
          <a:xfrm>
            <a:off x="2137885" y="1835256"/>
            <a:ext cx="5573998" cy="1477328"/>
          </a:xfrm>
          <a:prstGeom prst="rect">
            <a:avLst/>
          </a:prstGeom>
          <a:solidFill>
            <a:schemeClr val="bg1"/>
          </a:solidFill>
        </p:spPr>
        <p:txBody>
          <a:bodyPr wrap="square" rtlCol="0">
            <a:spAutoFit/>
          </a:bodyPr>
          <a:lstStyle/>
          <a:p>
            <a:r>
              <a:rPr lang="de-DE" dirty="0"/>
              <a:t>Ein Generaladjutant ist traditionell der höchste militärische Verwaltungsbeamte eines Monarchen oder Staatsoberhauptes, der für die Personalverwaltung und Ausbildung der Offiziere und Mannschaften verantwortlich ist.</a:t>
            </a:r>
          </a:p>
        </p:txBody>
      </p:sp>
    </p:spTree>
    <p:extLst>
      <p:ext uri="{BB962C8B-B14F-4D97-AF65-F5344CB8AC3E}">
        <p14:creationId xmlns:p14="http://schemas.microsoft.com/office/powerpoint/2010/main" val="21400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500"/>
                                        <p:tgtEl>
                                          <p:spTgt spid="51"/>
                                        </p:tgtEl>
                                      </p:cBhvr>
                                    </p:animEffect>
                                  </p:childTnLst>
                                </p:cTn>
                              </p:par>
                            </p:childTnLst>
                          </p:cTn>
                        </p:par>
                        <p:par>
                          <p:cTn id="14" fill="hold">
                            <p:stCondLst>
                              <p:cond delay="500"/>
                            </p:stCondLst>
                            <p:childTnLst>
                              <p:par>
                                <p:cTn id="15" presetID="22" presetClass="entr" presetSubtype="8" fill="hold" grpId="0" nodeType="afterEffect">
                                  <p:stCondLst>
                                    <p:cond delay="150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par>
                          <p:cTn id="18" fill="hold">
                            <p:stCondLst>
                              <p:cond delay="2500"/>
                            </p:stCondLst>
                            <p:childTnLst>
                              <p:par>
                                <p:cTn id="19" presetID="22" presetClass="entr" presetSubtype="2" fill="hold" grpId="0" nodeType="afterEffect">
                                  <p:stCondLst>
                                    <p:cond delay="1500"/>
                                  </p:stCondLst>
                                  <p:childTnLst>
                                    <p:set>
                                      <p:cBhvr>
                                        <p:cTn id="20" dur="1" fill="hold">
                                          <p:stCondLst>
                                            <p:cond delay="0"/>
                                          </p:stCondLst>
                                        </p:cTn>
                                        <p:tgtEl>
                                          <p:spTgt spid="53"/>
                                        </p:tgtEl>
                                        <p:attrNameLst>
                                          <p:attrName>style.visibility</p:attrName>
                                        </p:attrNameLst>
                                      </p:cBhvr>
                                      <p:to>
                                        <p:strVal val="visible"/>
                                      </p:to>
                                    </p:set>
                                    <p:animEffect transition="in" filter="wipe(right)">
                                      <p:cBhvr>
                                        <p:cTn id="21" dur="500"/>
                                        <p:tgtEl>
                                          <p:spTgt spid="53"/>
                                        </p:tgtEl>
                                      </p:cBhvr>
                                    </p:animEffect>
                                  </p:childTnLst>
                                </p:cTn>
                              </p:par>
                            </p:childTnLst>
                          </p:cTn>
                        </p:par>
                        <p:par>
                          <p:cTn id="22" fill="hold">
                            <p:stCondLst>
                              <p:cond delay="4500"/>
                            </p:stCondLst>
                            <p:childTnLst>
                              <p:par>
                                <p:cTn id="23" presetID="22" presetClass="entr" presetSubtype="8" fill="hold" grpId="0" nodeType="afterEffect">
                                  <p:stCondLst>
                                    <p:cond delay="150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6500"/>
                            </p:stCondLst>
                            <p:childTnLst>
                              <p:par>
                                <p:cTn id="27" presetID="22" presetClass="entr" presetSubtype="2" fill="hold" grpId="0" nodeType="afterEffect">
                                  <p:stCondLst>
                                    <p:cond delay="1500"/>
                                  </p:stCondLst>
                                  <p:childTnLst>
                                    <p:set>
                                      <p:cBhvr>
                                        <p:cTn id="28" dur="1" fill="hold">
                                          <p:stCondLst>
                                            <p:cond delay="0"/>
                                          </p:stCondLst>
                                        </p:cTn>
                                        <p:tgtEl>
                                          <p:spTgt spid="55"/>
                                        </p:tgtEl>
                                        <p:attrNameLst>
                                          <p:attrName>style.visibility</p:attrName>
                                        </p:attrNameLst>
                                      </p:cBhvr>
                                      <p:to>
                                        <p:strVal val="visible"/>
                                      </p:to>
                                    </p:set>
                                    <p:animEffect transition="in" filter="wipe(right)">
                                      <p:cBhvr>
                                        <p:cTn id="29" dur="500"/>
                                        <p:tgtEl>
                                          <p:spTgt spid="55"/>
                                        </p:tgtEl>
                                      </p:cBhvr>
                                    </p:animEffect>
                                  </p:childTnLst>
                                </p:cTn>
                              </p:par>
                            </p:childTnLst>
                          </p:cTn>
                        </p:par>
                        <p:par>
                          <p:cTn id="30" fill="hold">
                            <p:stCondLst>
                              <p:cond delay="8500"/>
                            </p:stCondLst>
                            <p:childTnLst>
                              <p:par>
                                <p:cTn id="31" presetID="22" presetClass="entr" presetSubtype="8" fill="hold" grpId="0" nodeType="afterEffect">
                                  <p:stCondLst>
                                    <p:cond delay="150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10500"/>
                            </p:stCondLst>
                            <p:childTnLst>
                              <p:par>
                                <p:cTn id="35" presetID="22" presetClass="entr" presetSubtype="8" fill="hold" nodeType="afterEffect">
                                  <p:stCondLst>
                                    <p:cond delay="150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20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2"/>
                                        </p:tgtEl>
                                        <p:attrNameLst>
                                          <p:attrName>ppt_w</p:attrName>
                                        </p:attrNameLst>
                                      </p:cBhvr>
                                      <p:tavLst>
                                        <p:tav tm="0">
                                          <p:val>
                                            <p:strVal val="ppt_w"/>
                                          </p:val>
                                        </p:tav>
                                        <p:tav tm="100000">
                                          <p:val>
                                            <p:fltVal val="0"/>
                                          </p:val>
                                        </p:tav>
                                      </p:tavLst>
                                    </p:anim>
                                    <p:anim calcmode="lin" valueType="num">
                                      <p:cBhvr>
                                        <p:cTn id="49" dur="500"/>
                                        <p:tgtEl>
                                          <p:spTgt spid="2"/>
                                        </p:tgtEl>
                                        <p:attrNameLst>
                                          <p:attrName>ppt_h</p:attrName>
                                        </p:attrNameLst>
                                      </p:cBhvr>
                                      <p:tavLst>
                                        <p:tav tm="0">
                                          <p:val>
                                            <p:strVal val="ppt_h"/>
                                          </p:val>
                                        </p:tav>
                                        <p:tav tm="100000">
                                          <p:val>
                                            <p:fltVal val="0"/>
                                          </p:val>
                                        </p:tav>
                                      </p:tavLst>
                                    </p:anim>
                                    <p:animEffect transition="out" filter="fade">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par>
                          <p:cTn id="52" fill="hold">
                            <p:stCondLst>
                              <p:cond delay="500"/>
                            </p:stCondLst>
                            <p:childTnLst>
                              <p:par>
                                <p:cTn id="53" presetID="2" presetClass="entr" presetSubtype="2"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1000" fill="hold"/>
                                        <p:tgtEl>
                                          <p:spTgt spid="43"/>
                                        </p:tgtEl>
                                        <p:attrNameLst>
                                          <p:attrName>ppt_x</p:attrName>
                                        </p:attrNameLst>
                                      </p:cBhvr>
                                      <p:tavLst>
                                        <p:tav tm="0">
                                          <p:val>
                                            <p:strVal val="1+#ppt_w/2"/>
                                          </p:val>
                                        </p:tav>
                                        <p:tav tm="100000">
                                          <p:val>
                                            <p:strVal val="#ppt_x"/>
                                          </p:val>
                                        </p:tav>
                                      </p:tavLst>
                                    </p:anim>
                                    <p:anim calcmode="lin" valueType="num">
                                      <p:cBhvr additive="base">
                                        <p:cTn id="56" dur="1000" fill="hold"/>
                                        <p:tgtEl>
                                          <p:spTgt spid="43"/>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2" presetClass="entr" presetSubtype="2" fill="hold" grpId="0" nodeType="afterEffect">
                                  <p:stCondLst>
                                    <p:cond delay="1500"/>
                                  </p:stCondLst>
                                  <p:childTnLst>
                                    <p:set>
                                      <p:cBhvr>
                                        <p:cTn id="59" dur="1" fill="hold">
                                          <p:stCondLst>
                                            <p:cond delay="0"/>
                                          </p:stCondLst>
                                        </p:cTn>
                                        <p:tgtEl>
                                          <p:spTgt spid="57"/>
                                        </p:tgtEl>
                                        <p:attrNameLst>
                                          <p:attrName>style.visibility</p:attrName>
                                        </p:attrNameLst>
                                      </p:cBhvr>
                                      <p:to>
                                        <p:strVal val="visible"/>
                                      </p:to>
                                    </p:set>
                                    <p:animEffect transition="in" filter="wipe(right)">
                                      <p:cBhvr>
                                        <p:cTn id="60" dur="1000"/>
                                        <p:tgtEl>
                                          <p:spTgt spid="57"/>
                                        </p:tgtEl>
                                      </p:cBhvr>
                                    </p:animEffect>
                                  </p:childTnLst>
                                </p:cTn>
                              </p:par>
                            </p:childTnLst>
                          </p:cTn>
                        </p:par>
                        <p:par>
                          <p:cTn id="61" fill="hold">
                            <p:stCondLst>
                              <p:cond delay="4000"/>
                            </p:stCondLst>
                            <p:childTnLst>
                              <p:par>
                                <p:cTn id="62" presetID="22" presetClass="entr" presetSubtype="8" fill="hold" grpId="0" nodeType="afterEffect">
                                  <p:stCondLst>
                                    <p:cond delay="1500"/>
                                  </p:stCondLst>
                                  <p:childTnLst>
                                    <p:set>
                                      <p:cBhvr>
                                        <p:cTn id="63" dur="1" fill="hold">
                                          <p:stCondLst>
                                            <p:cond delay="0"/>
                                          </p:stCondLst>
                                        </p:cTn>
                                        <p:tgtEl>
                                          <p:spTgt spid="58"/>
                                        </p:tgtEl>
                                        <p:attrNameLst>
                                          <p:attrName>style.visibility</p:attrName>
                                        </p:attrNameLst>
                                      </p:cBhvr>
                                      <p:to>
                                        <p:strVal val="visible"/>
                                      </p:to>
                                    </p:set>
                                    <p:animEffect transition="in" filter="wipe(left)">
                                      <p:cBhvr>
                                        <p:cTn id="64" dur="1000"/>
                                        <p:tgtEl>
                                          <p:spTgt spid="58"/>
                                        </p:tgtEl>
                                      </p:cBhvr>
                                    </p:animEffect>
                                  </p:childTnLst>
                                </p:cTn>
                              </p:par>
                            </p:childTnLst>
                          </p:cTn>
                        </p:par>
                        <p:par>
                          <p:cTn id="65" fill="hold">
                            <p:stCondLst>
                              <p:cond delay="6500"/>
                            </p:stCondLst>
                            <p:childTnLst>
                              <p:par>
                                <p:cTn id="66" presetID="22" presetClass="entr" presetSubtype="8" fill="hold" nodeType="afterEffect">
                                  <p:stCondLst>
                                    <p:cond delay="1000"/>
                                  </p:stCondLst>
                                  <p:childTnLst>
                                    <p:set>
                                      <p:cBhvr>
                                        <p:cTn id="67" dur="1" fill="hold">
                                          <p:stCondLst>
                                            <p:cond delay="0"/>
                                          </p:stCondLst>
                                        </p:cTn>
                                        <p:tgtEl>
                                          <p:spTgt spid="65"/>
                                        </p:tgtEl>
                                        <p:attrNameLst>
                                          <p:attrName>style.visibility</p:attrName>
                                        </p:attrNameLst>
                                      </p:cBhvr>
                                      <p:to>
                                        <p:strVal val="visible"/>
                                      </p:to>
                                    </p:set>
                                    <p:animEffect transition="in" filter="wipe(left)">
                                      <p:cBhvr>
                                        <p:cTn id="68" dur="20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22" presetClass="entr" presetSubtype="2" fill="hold" grpId="0" nodeType="afterEffect">
                                  <p:stCondLst>
                                    <p:cond delay="1500"/>
                                  </p:stCondLst>
                                  <p:childTnLst>
                                    <p:set>
                                      <p:cBhvr>
                                        <p:cTn id="77" dur="1" fill="hold">
                                          <p:stCondLst>
                                            <p:cond delay="0"/>
                                          </p:stCondLst>
                                        </p:cTn>
                                        <p:tgtEl>
                                          <p:spTgt spid="60"/>
                                        </p:tgtEl>
                                        <p:attrNameLst>
                                          <p:attrName>style.visibility</p:attrName>
                                        </p:attrNameLst>
                                      </p:cBhvr>
                                      <p:to>
                                        <p:strVal val="visible"/>
                                      </p:to>
                                    </p:set>
                                    <p:animEffect transition="in" filter="wipe(right)">
                                      <p:cBhvr>
                                        <p:cTn id="78" dur="1000"/>
                                        <p:tgtEl>
                                          <p:spTgt spid="60"/>
                                        </p:tgtEl>
                                      </p:cBhvr>
                                    </p:animEffect>
                                  </p:childTnLst>
                                </p:cTn>
                              </p:par>
                            </p:childTnLst>
                          </p:cTn>
                        </p:par>
                        <p:par>
                          <p:cTn id="79" fill="hold">
                            <p:stCondLst>
                              <p:cond delay="3000"/>
                            </p:stCondLst>
                            <p:childTnLst>
                              <p:par>
                                <p:cTn id="80" presetID="22" presetClass="entr" presetSubtype="8" fill="hold" grpId="0" nodeType="afterEffect">
                                  <p:stCondLst>
                                    <p:cond delay="150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3" grpId="0" animBg="1"/>
      <p:bldP spid="45" grpId="0" animBg="1"/>
      <p:bldP spid="47" grpId="0" animBg="1"/>
      <p:bldP spid="49" grpId="0" animBg="1"/>
      <p:bldP spid="51" grpId="0" animBg="1"/>
      <p:bldP spid="53" grpId="0" animBg="1"/>
      <p:bldP spid="55" grpId="0" animBg="1"/>
      <p:bldP spid="57" grpId="0" animBg="1"/>
      <p:bldP spid="58" grpId="0" animBg="1"/>
      <p:bldP spid="59" grpId="0" animBg="1"/>
      <p:bldP spid="60" grpId="0" animBg="1"/>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27C5CDB-4026-FEF2-1AC4-0602E0BDF774}"/>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06060E25-CEBC-9A54-7D41-981245292A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9435C521-7E21-E279-63CC-08B5895952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BAA9E7C-DEFA-02B2-DF16-D94FE2E777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D542C167-7941-2FFD-AA45-ABDE2F8AC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1EF53DC9-5638-77DB-13B5-3686F3D8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63E7583A-E8B2-832D-1435-0E1B6AC89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D930499F-5DB2-8041-1172-9240D5B16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C99E0115-2427-3083-8FD5-0FDEF6342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763985FA-32B3-216D-CE5C-245206D58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668F5B5E-15DB-C2E8-12E9-5D99E615E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F370C338-9BE6-9048-8508-93AB2C0BA0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19" name="Rectangle 18">
            <a:extLst>
              <a:ext uri="{FF2B5EF4-FFF2-40B4-BE49-F238E27FC236}">
                <a16:creationId xmlns:a16="http://schemas.microsoft.com/office/drawing/2014/main" id="{13DA1C13-5F51-A555-9331-64B45221C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B695307-07C5-C3B3-2948-3C6AA1605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B110F32C-EBB5-2071-4A81-CF4CCFE10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6D2A0189-624D-DCA0-B257-5CAAF4AA8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5">
              <a:extLst>
                <a:ext uri="{FF2B5EF4-FFF2-40B4-BE49-F238E27FC236}">
                  <a16:creationId xmlns:a16="http://schemas.microsoft.com/office/drawing/2014/main" id="{7D367860-6F2D-BB0B-012D-A7F7F03DD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0F2122DD-728C-D328-D0FC-F3FC09EAF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7">
              <a:extLst>
                <a:ext uri="{FF2B5EF4-FFF2-40B4-BE49-F238E27FC236}">
                  <a16:creationId xmlns:a16="http://schemas.microsoft.com/office/drawing/2014/main" id="{6274CD92-7993-2690-33AF-FAFB68CC6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7" name="Straight Connector 26">
              <a:extLst>
                <a:ext uri="{FF2B5EF4-FFF2-40B4-BE49-F238E27FC236}">
                  <a16:creationId xmlns:a16="http://schemas.microsoft.com/office/drawing/2014/main" id="{DE21B758-B7A6-A829-CA6D-EBEAF72432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E0BEFAD9-B8CD-A22C-9D4A-A19DC172B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Isosceles Triangle 28">
              <a:extLst>
                <a:ext uri="{FF2B5EF4-FFF2-40B4-BE49-F238E27FC236}">
                  <a16:creationId xmlns:a16="http://schemas.microsoft.com/office/drawing/2014/main" id="{9DB3C43A-7A06-12C9-3048-ACB7F29AF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Isosceles Triangle 29">
              <a:extLst>
                <a:ext uri="{FF2B5EF4-FFF2-40B4-BE49-F238E27FC236}">
                  <a16:creationId xmlns:a16="http://schemas.microsoft.com/office/drawing/2014/main" id="{956FB237-8615-4B3B-77D4-E8C536997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55" name="Rechteck: abgerundete Ecken 54">
            <a:extLst>
              <a:ext uri="{FF2B5EF4-FFF2-40B4-BE49-F238E27FC236}">
                <a16:creationId xmlns:a16="http://schemas.microsoft.com/office/drawing/2014/main" id="{01CF3732-3408-C5D5-66C8-69F76C59FE25}"/>
              </a:ext>
            </a:extLst>
          </p:cNvPr>
          <p:cNvSpPr/>
          <p:nvPr/>
        </p:nvSpPr>
        <p:spPr>
          <a:xfrm>
            <a:off x="3600317" y="1356951"/>
            <a:ext cx="2078368" cy="522514"/>
          </a:xfrm>
          <a:prstGeom prst="roundRect">
            <a:avLst/>
          </a:prstGeom>
          <a:solidFill>
            <a:srgbClr val="00B0F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Ruach</a:t>
            </a:r>
            <a:r>
              <a:rPr lang="de-DE" dirty="0"/>
              <a:t> Hl. Geist</a:t>
            </a:r>
          </a:p>
        </p:txBody>
      </p:sp>
      <p:sp>
        <p:nvSpPr>
          <p:cNvPr id="57" name="Rechteck: abgerundete Ecken 56">
            <a:extLst>
              <a:ext uri="{FF2B5EF4-FFF2-40B4-BE49-F238E27FC236}">
                <a16:creationId xmlns:a16="http://schemas.microsoft.com/office/drawing/2014/main" id="{561F6A5B-BD5F-0938-C387-158E0867737E}"/>
              </a:ext>
            </a:extLst>
          </p:cNvPr>
          <p:cNvSpPr/>
          <p:nvPr/>
        </p:nvSpPr>
        <p:spPr>
          <a:xfrm>
            <a:off x="3566711" y="5874535"/>
            <a:ext cx="2078368" cy="645882"/>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Arbeitsbereich</a:t>
            </a:r>
          </a:p>
        </p:txBody>
      </p:sp>
      <p:sp>
        <p:nvSpPr>
          <p:cNvPr id="59" name="Rechteck: abgerundete Ecken 58">
            <a:extLst>
              <a:ext uri="{FF2B5EF4-FFF2-40B4-BE49-F238E27FC236}">
                <a16:creationId xmlns:a16="http://schemas.microsoft.com/office/drawing/2014/main" id="{A89FEA31-768F-310C-88B7-BE8A0CF595E1}"/>
              </a:ext>
            </a:extLst>
          </p:cNvPr>
          <p:cNvSpPr/>
          <p:nvPr/>
        </p:nvSpPr>
        <p:spPr>
          <a:xfrm>
            <a:off x="1332183" y="3575540"/>
            <a:ext cx="2268134"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Verantwortlicher 1</a:t>
            </a:r>
          </a:p>
        </p:txBody>
      </p:sp>
      <p:sp>
        <p:nvSpPr>
          <p:cNvPr id="61" name="Rechteck: abgerundete Ecken 60">
            <a:extLst>
              <a:ext uri="{FF2B5EF4-FFF2-40B4-BE49-F238E27FC236}">
                <a16:creationId xmlns:a16="http://schemas.microsoft.com/office/drawing/2014/main" id="{C30710A6-2757-7FD3-2E4E-C4F46FEE2642}"/>
              </a:ext>
            </a:extLst>
          </p:cNvPr>
          <p:cNvSpPr/>
          <p:nvPr/>
        </p:nvSpPr>
        <p:spPr>
          <a:xfrm>
            <a:off x="2405633" y="381193"/>
            <a:ext cx="4467735" cy="645883"/>
          </a:xfrm>
          <a:prstGeom prst="roundRect">
            <a:avLst/>
          </a:prstGeom>
          <a:solidFill>
            <a:srgbClr val="FFFF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Verantwortungs- und Kommunikationsebene</a:t>
            </a:r>
          </a:p>
        </p:txBody>
      </p:sp>
      <p:sp>
        <p:nvSpPr>
          <p:cNvPr id="3" name="Rechteck: abgerundete Ecken 2">
            <a:extLst>
              <a:ext uri="{FF2B5EF4-FFF2-40B4-BE49-F238E27FC236}">
                <a16:creationId xmlns:a16="http://schemas.microsoft.com/office/drawing/2014/main" id="{7E1A99A6-4E99-C61E-91E5-4C585FC14861}"/>
              </a:ext>
            </a:extLst>
          </p:cNvPr>
          <p:cNvSpPr/>
          <p:nvPr/>
        </p:nvSpPr>
        <p:spPr>
          <a:xfrm>
            <a:off x="5691042" y="3589869"/>
            <a:ext cx="2268134"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Verantwortlicher 2</a:t>
            </a:r>
          </a:p>
        </p:txBody>
      </p:sp>
      <p:cxnSp>
        <p:nvCxnSpPr>
          <p:cNvPr id="18" name="Verbinder: gewinkelt 17">
            <a:extLst>
              <a:ext uri="{FF2B5EF4-FFF2-40B4-BE49-F238E27FC236}">
                <a16:creationId xmlns:a16="http://schemas.microsoft.com/office/drawing/2014/main" id="{4C7E39AF-FC5A-AF3E-E863-75751C8067D9}"/>
              </a:ext>
            </a:extLst>
          </p:cNvPr>
          <p:cNvCxnSpPr>
            <a:cxnSpLocks/>
          </p:cNvCxnSpPr>
          <p:nvPr/>
        </p:nvCxnSpPr>
        <p:spPr>
          <a:xfrm rot="10800000" flipV="1">
            <a:off x="4815048" y="4112372"/>
            <a:ext cx="1781801" cy="32988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5" name="Verbinder: gewinkelt 34">
            <a:extLst>
              <a:ext uri="{FF2B5EF4-FFF2-40B4-BE49-F238E27FC236}">
                <a16:creationId xmlns:a16="http://schemas.microsoft.com/office/drawing/2014/main" id="{D2ECA409-31C6-0009-0E8D-A6F45D91F155}"/>
              </a:ext>
            </a:extLst>
          </p:cNvPr>
          <p:cNvCxnSpPr>
            <a:cxnSpLocks/>
          </p:cNvCxnSpPr>
          <p:nvPr/>
        </p:nvCxnSpPr>
        <p:spPr>
          <a:xfrm>
            <a:off x="2600303" y="4106334"/>
            <a:ext cx="1937600" cy="33592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2" name="Gerade Verbindung mit Pfeil 51">
            <a:extLst>
              <a:ext uri="{FF2B5EF4-FFF2-40B4-BE49-F238E27FC236}">
                <a16:creationId xmlns:a16="http://schemas.microsoft.com/office/drawing/2014/main" id="{517B4EB6-586C-5904-A92F-3CE50EE6814E}"/>
              </a:ext>
            </a:extLst>
          </p:cNvPr>
          <p:cNvCxnSpPr/>
          <p:nvPr/>
        </p:nvCxnSpPr>
        <p:spPr>
          <a:xfrm flipV="1">
            <a:off x="4666343" y="2002971"/>
            <a:ext cx="0" cy="24392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Verbinder: gewinkelt 53">
            <a:extLst>
              <a:ext uri="{FF2B5EF4-FFF2-40B4-BE49-F238E27FC236}">
                <a16:creationId xmlns:a16="http://schemas.microsoft.com/office/drawing/2014/main" id="{D2D8C4DE-9827-BA42-9E9C-BFA3386A464F}"/>
              </a:ext>
            </a:extLst>
          </p:cNvPr>
          <p:cNvCxnSpPr>
            <a:cxnSpLocks/>
          </p:cNvCxnSpPr>
          <p:nvPr/>
        </p:nvCxnSpPr>
        <p:spPr>
          <a:xfrm rot="5400000">
            <a:off x="2227803" y="2013742"/>
            <a:ext cx="1682501" cy="146975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0" name="Verbinder: gewinkelt 69">
            <a:extLst>
              <a:ext uri="{FF2B5EF4-FFF2-40B4-BE49-F238E27FC236}">
                <a16:creationId xmlns:a16="http://schemas.microsoft.com/office/drawing/2014/main" id="{45340413-23DF-AFE5-BBF6-67B5BC1BD073}"/>
              </a:ext>
            </a:extLst>
          </p:cNvPr>
          <p:cNvCxnSpPr>
            <a:cxnSpLocks/>
          </p:cNvCxnSpPr>
          <p:nvPr/>
        </p:nvCxnSpPr>
        <p:spPr>
          <a:xfrm rot="16200000" flipH="1">
            <a:off x="5385036" y="1901027"/>
            <a:ext cx="1710406" cy="166727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3" name="Verbinder: gewinkelt 72">
            <a:extLst>
              <a:ext uri="{FF2B5EF4-FFF2-40B4-BE49-F238E27FC236}">
                <a16:creationId xmlns:a16="http://schemas.microsoft.com/office/drawing/2014/main" id="{09B7004E-D30F-EFAB-B148-E08E54642D6F}"/>
              </a:ext>
            </a:extLst>
          </p:cNvPr>
          <p:cNvCxnSpPr>
            <a:cxnSpLocks/>
          </p:cNvCxnSpPr>
          <p:nvPr/>
        </p:nvCxnSpPr>
        <p:spPr>
          <a:xfrm>
            <a:off x="2334177" y="4096188"/>
            <a:ext cx="2271347" cy="1731044"/>
          </a:xfrm>
          <a:prstGeom prst="bentConnector3">
            <a:avLst>
              <a:gd name="adj1" fmla="val 157"/>
            </a:avLst>
          </a:prstGeom>
          <a:ln>
            <a:tailEnd type="triangle"/>
          </a:ln>
        </p:spPr>
        <p:style>
          <a:lnRef idx="1">
            <a:schemeClr val="dk1"/>
          </a:lnRef>
          <a:fillRef idx="0">
            <a:schemeClr val="dk1"/>
          </a:fillRef>
          <a:effectRef idx="0">
            <a:schemeClr val="dk1"/>
          </a:effectRef>
          <a:fontRef idx="minor">
            <a:schemeClr val="tx1"/>
          </a:fontRef>
        </p:style>
      </p:cxnSp>
      <p:cxnSp>
        <p:nvCxnSpPr>
          <p:cNvPr id="84" name="Verbinder: gewinkelt 83">
            <a:extLst>
              <a:ext uri="{FF2B5EF4-FFF2-40B4-BE49-F238E27FC236}">
                <a16:creationId xmlns:a16="http://schemas.microsoft.com/office/drawing/2014/main" id="{63132A78-CAB2-8CFD-368C-51E616798955}"/>
              </a:ext>
            </a:extLst>
          </p:cNvPr>
          <p:cNvCxnSpPr>
            <a:cxnSpLocks/>
          </p:cNvCxnSpPr>
          <p:nvPr/>
        </p:nvCxnSpPr>
        <p:spPr>
          <a:xfrm rot="10800000" flipV="1">
            <a:off x="4771004" y="4096188"/>
            <a:ext cx="2291154" cy="1731044"/>
          </a:xfrm>
          <a:prstGeom prst="bentConnector3">
            <a:avLst>
              <a:gd name="adj1" fmla="val -47"/>
            </a:avLst>
          </a:prstGeom>
          <a:ln>
            <a:tailEnd type="triangle"/>
          </a:ln>
        </p:spPr>
        <p:style>
          <a:lnRef idx="1">
            <a:schemeClr val="dk1"/>
          </a:lnRef>
          <a:fillRef idx="0">
            <a:schemeClr val="dk1"/>
          </a:fillRef>
          <a:effectRef idx="0">
            <a:schemeClr val="dk1"/>
          </a:effectRef>
          <a:fontRef idx="minor">
            <a:schemeClr val="tx1"/>
          </a:fontRef>
        </p:style>
      </p:cxnSp>
      <p:sp>
        <p:nvSpPr>
          <p:cNvPr id="95" name="Textfeld 94">
            <a:extLst>
              <a:ext uri="{FF2B5EF4-FFF2-40B4-BE49-F238E27FC236}">
                <a16:creationId xmlns:a16="http://schemas.microsoft.com/office/drawing/2014/main" id="{4CDA4A10-2D3F-FB0C-957A-10E71A692E40}"/>
              </a:ext>
            </a:extLst>
          </p:cNvPr>
          <p:cNvSpPr txBox="1"/>
          <p:nvPr/>
        </p:nvSpPr>
        <p:spPr>
          <a:xfrm>
            <a:off x="2331003" y="4470158"/>
            <a:ext cx="4731150" cy="369332"/>
          </a:xfrm>
          <a:prstGeom prst="rect">
            <a:avLst/>
          </a:prstGeom>
          <a:noFill/>
        </p:spPr>
        <p:txBody>
          <a:bodyPr wrap="square" rtlCol="0">
            <a:spAutoFit/>
          </a:bodyPr>
          <a:lstStyle/>
          <a:p>
            <a:pPr algn="ctr"/>
            <a:r>
              <a:rPr lang="de-DE" dirty="0"/>
              <a:t>Austausch von Ideen und Kommunikation</a:t>
            </a:r>
          </a:p>
        </p:txBody>
      </p:sp>
      <p:sp>
        <p:nvSpPr>
          <p:cNvPr id="96" name="Textfeld 95">
            <a:extLst>
              <a:ext uri="{FF2B5EF4-FFF2-40B4-BE49-F238E27FC236}">
                <a16:creationId xmlns:a16="http://schemas.microsoft.com/office/drawing/2014/main" id="{41EB1AEB-3337-C239-0D99-033FE604F58C}"/>
              </a:ext>
            </a:extLst>
          </p:cNvPr>
          <p:cNvSpPr txBox="1"/>
          <p:nvPr/>
        </p:nvSpPr>
        <p:spPr>
          <a:xfrm rot="16200000">
            <a:off x="3545772" y="2687933"/>
            <a:ext cx="2234171" cy="923330"/>
          </a:xfrm>
          <a:prstGeom prst="rect">
            <a:avLst/>
          </a:prstGeom>
          <a:noFill/>
        </p:spPr>
        <p:txBody>
          <a:bodyPr wrap="square" rtlCol="0">
            <a:spAutoFit/>
          </a:bodyPr>
          <a:lstStyle/>
          <a:p>
            <a:r>
              <a:rPr lang="de-DE" dirty="0"/>
              <a:t>Gebet um Leitung</a:t>
            </a:r>
          </a:p>
          <a:p>
            <a:endParaRPr lang="de-DE" dirty="0"/>
          </a:p>
          <a:p>
            <a:r>
              <a:rPr lang="de-DE" dirty="0"/>
              <a:t>und Strategie</a:t>
            </a:r>
          </a:p>
        </p:txBody>
      </p:sp>
      <p:sp>
        <p:nvSpPr>
          <p:cNvPr id="97" name="Textfeld 96">
            <a:extLst>
              <a:ext uri="{FF2B5EF4-FFF2-40B4-BE49-F238E27FC236}">
                <a16:creationId xmlns:a16="http://schemas.microsoft.com/office/drawing/2014/main" id="{C53BBB97-C1C1-A32D-7C7F-7BF6B5010576}"/>
              </a:ext>
            </a:extLst>
          </p:cNvPr>
          <p:cNvSpPr txBox="1"/>
          <p:nvPr/>
        </p:nvSpPr>
        <p:spPr>
          <a:xfrm>
            <a:off x="1130957" y="2302884"/>
            <a:ext cx="7193441" cy="369332"/>
          </a:xfrm>
          <a:prstGeom prst="rect">
            <a:avLst/>
          </a:prstGeom>
          <a:noFill/>
        </p:spPr>
        <p:txBody>
          <a:bodyPr wrap="square" rtlCol="0">
            <a:spAutoFit/>
          </a:bodyPr>
          <a:lstStyle/>
          <a:p>
            <a:r>
              <a:rPr lang="de-DE" dirty="0"/>
              <a:t>Strategie – Information                              Strategie - Bestätigung</a:t>
            </a:r>
          </a:p>
        </p:txBody>
      </p:sp>
      <p:sp>
        <p:nvSpPr>
          <p:cNvPr id="98" name="Textfeld 97">
            <a:extLst>
              <a:ext uri="{FF2B5EF4-FFF2-40B4-BE49-F238E27FC236}">
                <a16:creationId xmlns:a16="http://schemas.microsoft.com/office/drawing/2014/main" id="{FDB111E9-6571-6C63-E223-F9467193EBBB}"/>
              </a:ext>
            </a:extLst>
          </p:cNvPr>
          <p:cNvSpPr txBox="1"/>
          <p:nvPr/>
        </p:nvSpPr>
        <p:spPr>
          <a:xfrm>
            <a:off x="2331003" y="5167086"/>
            <a:ext cx="4718601" cy="646331"/>
          </a:xfrm>
          <a:prstGeom prst="rect">
            <a:avLst/>
          </a:prstGeom>
          <a:noFill/>
        </p:spPr>
        <p:txBody>
          <a:bodyPr wrap="square" rtlCol="0">
            <a:spAutoFit/>
          </a:bodyPr>
          <a:lstStyle/>
          <a:p>
            <a:pPr algn="ctr"/>
            <a:r>
              <a:rPr lang="de-DE" dirty="0"/>
              <a:t>Konzeption nach den Vorgaben des Heiligen Geistes</a:t>
            </a:r>
          </a:p>
        </p:txBody>
      </p:sp>
      <p:cxnSp>
        <p:nvCxnSpPr>
          <p:cNvPr id="100" name="Gerade Verbindung mit Pfeil 99">
            <a:extLst>
              <a:ext uri="{FF2B5EF4-FFF2-40B4-BE49-F238E27FC236}">
                <a16:creationId xmlns:a16="http://schemas.microsoft.com/office/drawing/2014/main" id="{B988A008-B1ED-E830-A4D7-561014A6700D}"/>
              </a:ext>
            </a:extLst>
          </p:cNvPr>
          <p:cNvCxnSpPr>
            <a:cxnSpLocks/>
          </p:cNvCxnSpPr>
          <p:nvPr/>
        </p:nvCxnSpPr>
        <p:spPr>
          <a:xfrm>
            <a:off x="4880399" y="1879460"/>
            <a:ext cx="844999" cy="2721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Gerade Verbindung mit Pfeil 101">
            <a:extLst>
              <a:ext uri="{FF2B5EF4-FFF2-40B4-BE49-F238E27FC236}">
                <a16:creationId xmlns:a16="http://schemas.microsoft.com/office/drawing/2014/main" id="{FEC81140-5EBB-6B6E-F03E-F48BDA809DA2}"/>
              </a:ext>
            </a:extLst>
          </p:cNvPr>
          <p:cNvCxnSpPr>
            <a:cxnSpLocks/>
          </p:cNvCxnSpPr>
          <p:nvPr/>
        </p:nvCxnSpPr>
        <p:spPr>
          <a:xfrm flipH="1">
            <a:off x="3597143" y="1872206"/>
            <a:ext cx="861804" cy="2721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Rechteck: abgerundete Ecken 105">
            <a:extLst>
              <a:ext uri="{FF2B5EF4-FFF2-40B4-BE49-F238E27FC236}">
                <a16:creationId xmlns:a16="http://schemas.microsoft.com/office/drawing/2014/main" id="{77654F0B-D234-D2C3-E5FD-DCA32244CADA}"/>
              </a:ext>
            </a:extLst>
          </p:cNvPr>
          <p:cNvSpPr/>
          <p:nvPr/>
        </p:nvSpPr>
        <p:spPr>
          <a:xfrm>
            <a:off x="9305296" y="1295266"/>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Göttliche geistliche Führungseben </a:t>
            </a:r>
          </a:p>
        </p:txBody>
      </p:sp>
      <p:sp>
        <p:nvSpPr>
          <p:cNvPr id="107" name="Rechteck: abgerundete Ecken 106">
            <a:extLst>
              <a:ext uri="{FF2B5EF4-FFF2-40B4-BE49-F238E27FC236}">
                <a16:creationId xmlns:a16="http://schemas.microsoft.com/office/drawing/2014/main" id="{16F89389-C9F6-761F-7AC2-0E8E5C31EEBD}"/>
              </a:ext>
            </a:extLst>
          </p:cNvPr>
          <p:cNvSpPr/>
          <p:nvPr/>
        </p:nvSpPr>
        <p:spPr>
          <a:xfrm>
            <a:off x="9251113" y="3528184"/>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Menschliche geistliche Führungseben </a:t>
            </a:r>
          </a:p>
        </p:txBody>
      </p:sp>
      <p:cxnSp>
        <p:nvCxnSpPr>
          <p:cNvPr id="108" name="Gerader Verbinder 107">
            <a:extLst>
              <a:ext uri="{FF2B5EF4-FFF2-40B4-BE49-F238E27FC236}">
                <a16:creationId xmlns:a16="http://schemas.microsoft.com/office/drawing/2014/main" id="{23AF8782-98C4-C6B6-A34C-FBB8CE141368}"/>
              </a:ext>
            </a:extLst>
          </p:cNvPr>
          <p:cNvCxnSpPr>
            <a:cxnSpLocks/>
          </p:cNvCxnSpPr>
          <p:nvPr/>
        </p:nvCxnSpPr>
        <p:spPr>
          <a:xfrm>
            <a:off x="9461500" y="2819400"/>
            <a:ext cx="2562860"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8C1C0C64-2ED5-9A72-2210-2DDBF4D16600}"/>
              </a:ext>
            </a:extLst>
          </p:cNvPr>
          <p:cNvCxnSpPr>
            <a:cxnSpLocks/>
          </p:cNvCxnSpPr>
          <p:nvPr/>
        </p:nvCxnSpPr>
        <p:spPr>
          <a:xfrm>
            <a:off x="9430024" y="6667500"/>
            <a:ext cx="2562860"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7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right)">
                                      <p:cBhvr>
                                        <p:cTn id="7" dur="1000"/>
                                        <p:tgtEl>
                                          <p:spTgt spid="106"/>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1000"/>
                                        <p:tgtEl>
                                          <p:spTgt spid="108"/>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07"/>
                                        </p:tgtEl>
                                        <p:attrNameLst>
                                          <p:attrName>style.visibility</p:attrName>
                                        </p:attrNameLst>
                                      </p:cBhvr>
                                      <p:to>
                                        <p:strVal val="visible"/>
                                      </p:to>
                                    </p:set>
                                    <p:animEffect transition="in" filter="wipe(right)">
                                      <p:cBhvr>
                                        <p:cTn id="15" dur="1000"/>
                                        <p:tgtEl>
                                          <p:spTgt spid="107"/>
                                        </p:tgtEl>
                                      </p:cBhvr>
                                    </p:animEffect>
                                  </p:childTnLst>
                                </p:cTn>
                              </p:par>
                            </p:childTnLst>
                          </p:cTn>
                        </p:par>
                        <p:par>
                          <p:cTn id="16" fill="hold">
                            <p:stCondLst>
                              <p:cond delay="5000"/>
                            </p:stCondLst>
                            <p:childTnLst>
                              <p:par>
                                <p:cTn id="17" presetID="22" presetClass="entr" presetSubtype="8" fill="hold" nodeType="afterEffect">
                                  <p:stCondLst>
                                    <p:cond delay="100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10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up)">
                                      <p:cBhvr>
                                        <p:cTn id="24" dur="500"/>
                                        <p:tgtEl>
                                          <p:spTgt spid="55"/>
                                        </p:tgtEl>
                                      </p:cBhvr>
                                    </p:animEffect>
                                  </p:childTnLst>
                                </p:cTn>
                              </p:par>
                            </p:childTnLst>
                          </p:cTn>
                        </p:par>
                        <p:par>
                          <p:cTn id="25" fill="hold">
                            <p:stCondLst>
                              <p:cond delay="500"/>
                            </p:stCondLst>
                            <p:childTnLst>
                              <p:par>
                                <p:cTn id="26" presetID="22" presetClass="entr" presetSubtype="8" fill="hold" grpId="0" nodeType="afterEffect">
                                  <p:stCondLst>
                                    <p:cond delay="1500"/>
                                  </p:stCondLst>
                                  <p:childTnLst>
                                    <p:set>
                                      <p:cBhvr>
                                        <p:cTn id="27" dur="1" fill="hold">
                                          <p:stCondLst>
                                            <p:cond delay="0"/>
                                          </p:stCondLst>
                                        </p:cTn>
                                        <p:tgtEl>
                                          <p:spTgt spid="59"/>
                                        </p:tgtEl>
                                        <p:attrNameLst>
                                          <p:attrName>style.visibility</p:attrName>
                                        </p:attrNameLst>
                                      </p:cBhvr>
                                      <p:to>
                                        <p:strVal val="visible"/>
                                      </p:to>
                                    </p:set>
                                    <p:animEffect transition="in" filter="wipe(left)">
                                      <p:cBhvr>
                                        <p:cTn id="28" dur="1000"/>
                                        <p:tgtEl>
                                          <p:spTgt spid="59"/>
                                        </p:tgtEl>
                                      </p:cBhvr>
                                    </p:animEffect>
                                  </p:childTnLst>
                                </p:cTn>
                              </p:par>
                              <p:par>
                                <p:cTn id="29" presetID="22" presetClass="entr" presetSubtype="2" fill="hold" grpId="0" nodeType="with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1000"/>
                                        <p:tgtEl>
                                          <p:spTgt spid="3"/>
                                        </p:tgtEl>
                                      </p:cBhvr>
                                    </p:animEffect>
                                  </p:childTnLst>
                                </p:cTn>
                              </p:par>
                            </p:childTnLst>
                          </p:cTn>
                        </p:par>
                        <p:par>
                          <p:cTn id="32" fill="hold">
                            <p:stCondLst>
                              <p:cond delay="3000"/>
                            </p:stCondLst>
                            <p:childTnLst>
                              <p:par>
                                <p:cTn id="33" presetID="22" presetClass="entr" presetSubtype="4" fill="hold" grpId="0" nodeType="afterEffect">
                                  <p:stCondLst>
                                    <p:cond delay="150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1000"/>
                                        <p:tgtEl>
                                          <p:spTgt spid="95"/>
                                        </p:tgtEl>
                                      </p:cBhvr>
                                    </p:animEffect>
                                  </p:childTnLst>
                                </p:cTn>
                              </p:par>
                              <p:par>
                                <p:cTn id="41" presetID="22" presetClass="entr" presetSubtype="2"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1000"/>
                                        <p:tgtEl>
                                          <p:spTgt spid="18"/>
                                        </p:tgtEl>
                                      </p:cBhvr>
                                    </p:animEffect>
                                  </p:childTnLst>
                                </p:cTn>
                              </p:par>
                              <p:par>
                                <p:cTn id="44" presetID="22" presetClass="entr" presetSubtype="8"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1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childTnLst>
                                </p:cTn>
                              </p:par>
                              <p:par>
                                <p:cTn id="52" presetID="22" presetClass="entr" presetSubtype="4"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down)">
                                      <p:cBhvr>
                                        <p:cTn id="54" dur="10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1000"/>
                                        <p:tgtEl>
                                          <p:spTgt spid="97"/>
                                        </p:tgtEl>
                                      </p:cBhvr>
                                    </p:animEffect>
                                  </p:childTnLst>
                                </p:cTn>
                              </p:par>
                              <p:par>
                                <p:cTn id="60" presetID="22" presetClass="entr" presetSubtype="1"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up)">
                                      <p:cBhvr>
                                        <p:cTn id="62" dur="1000"/>
                                        <p:tgtEl>
                                          <p:spTgt spid="54"/>
                                        </p:tgtEl>
                                      </p:cBhvr>
                                    </p:animEffect>
                                  </p:childTnLst>
                                </p:cTn>
                              </p:par>
                              <p:par>
                                <p:cTn id="63" presetID="22" presetClass="entr" presetSubtype="1"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up)">
                                      <p:cBhvr>
                                        <p:cTn id="65" dur="1000"/>
                                        <p:tgtEl>
                                          <p:spTgt spid="7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500"/>
                                        <p:tgtEl>
                                          <p:spTgt spid="98"/>
                                        </p:tgtEl>
                                      </p:cBhvr>
                                    </p:animEffect>
                                  </p:childTnLst>
                                </p:cTn>
                              </p:par>
                              <p:par>
                                <p:cTn id="71" presetID="22" presetClass="entr" presetSubtype="2"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right)">
                                      <p:cBhvr>
                                        <p:cTn id="73" dur="1000"/>
                                        <p:tgtEl>
                                          <p:spTgt spid="84"/>
                                        </p:tgtEl>
                                      </p:cBhvr>
                                    </p:animEffect>
                                  </p:childTnLst>
                                </p:cTn>
                              </p:par>
                              <p:par>
                                <p:cTn id="74" presetID="22" presetClass="entr" presetSubtype="8"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left)">
                                      <p:cBhvr>
                                        <p:cTn id="76" dur="1000"/>
                                        <p:tgtEl>
                                          <p:spTgt spid="7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up)">
                                      <p:cBhvr>
                                        <p:cTn id="81" dur="1000"/>
                                        <p:tgtEl>
                                          <p:spTgt spid="102"/>
                                        </p:tgtEl>
                                      </p:cBhvr>
                                    </p:animEffect>
                                  </p:childTnLst>
                                </p:cTn>
                              </p:par>
                              <p:par>
                                <p:cTn id="82" presetID="22" presetClass="entr" presetSubtype="1" fill="hold"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up)">
                                      <p:cBhvr>
                                        <p:cTn id="84"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9" grpId="0" animBg="1"/>
      <p:bldP spid="3" grpId="0" animBg="1"/>
      <p:bldP spid="95" grpId="0"/>
      <p:bldP spid="96" grpId="0"/>
      <p:bldP spid="97" grpId="0"/>
      <p:bldP spid="98" grpId="0"/>
      <p:bldP spid="106" grpId="0" animBg="1"/>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E4E7ACE-A405-9F87-40FD-5F3C0B58297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B9E131A8-76DC-CC81-8455-3BEF8BFC1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AAB47C6A-CE5C-D438-43D1-C4BCED6F4B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190C8BF-F233-76C6-29A2-128B44202E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0E7895EC-C63C-6226-DBE9-201DA4184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A9516AFB-1A1C-F341-50FD-AD2EF399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FE8C40DF-2147-2D36-5CDF-43579DF5C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B7DE43D2-6D6C-70F4-04B7-E5059B5C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FB12F5D4-84E8-0F76-70E5-9B0FC2D0F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303F7C46-4AEC-34BA-5326-B28672A1D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D409238C-25B3-E048-9F96-CA17B0484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DEFB2EAB-15F3-0AA7-645B-74A669871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19" name="Rectangle 18">
            <a:extLst>
              <a:ext uri="{FF2B5EF4-FFF2-40B4-BE49-F238E27FC236}">
                <a16:creationId xmlns:a16="http://schemas.microsoft.com/office/drawing/2014/main" id="{8314E82B-ED41-EA6B-2C8A-FEE19486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DE1DAB2-D232-E3C1-E6D8-4EA04AD2FB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54CF1019-8410-D5C8-568D-EEE42BD47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F6DDF61-92FC-89F0-2049-0E5589D22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5">
              <a:extLst>
                <a:ext uri="{FF2B5EF4-FFF2-40B4-BE49-F238E27FC236}">
                  <a16:creationId xmlns:a16="http://schemas.microsoft.com/office/drawing/2014/main" id="{B9B4A6C7-24EA-4BC5-3163-355E6EBCAF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D0089592-E549-4870-BCB5-7878E1463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7">
              <a:extLst>
                <a:ext uri="{FF2B5EF4-FFF2-40B4-BE49-F238E27FC236}">
                  <a16:creationId xmlns:a16="http://schemas.microsoft.com/office/drawing/2014/main" id="{5001108B-0A14-A09F-8EF1-4F28680E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7" name="Straight Connector 26">
              <a:extLst>
                <a:ext uri="{FF2B5EF4-FFF2-40B4-BE49-F238E27FC236}">
                  <a16:creationId xmlns:a16="http://schemas.microsoft.com/office/drawing/2014/main" id="{9CA0EC37-7B82-A61C-3226-90345368A3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553F2362-F68C-DA29-EDBE-3E1620426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Isosceles Triangle 28">
              <a:extLst>
                <a:ext uri="{FF2B5EF4-FFF2-40B4-BE49-F238E27FC236}">
                  <a16:creationId xmlns:a16="http://schemas.microsoft.com/office/drawing/2014/main" id="{42EA07BB-97B7-6A5D-AC00-CA545BEE3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Isosceles Triangle 29">
              <a:extLst>
                <a:ext uri="{FF2B5EF4-FFF2-40B4-BE49-F238E27FC236}">
                  <a16:creationId xmlns:a16="http://schemas.microsoft.com/office/drawing/2014/main" id="{40798F2B-65E9-01EB-4F58-0E20BEFE7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57" name="Rechteck: abgerundete Ecken 56">
            <a:extLst>
              <a:ext uri="{FF2B5EF4-FFF2-40B4-BE49-F238E27FC236}">
                <a16:creationId xmlns:a16="http://schemas.microsoft.com/office/drawing/2014/main" id="{0CE04A12-2A3D-6391-0BEE-101856A53A83}"/>
              </a:ext>
            </a:extLst>
          </p:cNvPr>
          <p:cNvSpPr/>
          <p:nvPr/>
        </p:nvSpPr>
        <p:spPr>
          <a:xfrm>
            <a:off x="3602257" y="2152352"/>
            <a:ext cx="2078368" cy="645882"/>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Arbeitsbereich</a:t>
            </a:r>
          </a:p>
        </p:txBody>
      </p:sp>
      <p:sp>
        <p:nvSpPr>
          <p:cNvPr id="59" name="Rechteck: abgerundete Ecken 58">
            <a:extLst>
              <a:ext uri="{FF2B5EF4-FFF2-40B4-BE49-F238E27FC236}">
                <a16:creationId xmlns:a16="http://schemas.microsoft.com/office/drawing/2014/main" id="{3F189493-2DEC-E583-4E86-6CA515E7968B}"/>
              </a:ext>
            </a:extLst>
          </p:cNvPr>
          <p:cNvSpPr/>
          <p:nvPr/>
        </p:nvSpPr>
        <p:spPr>
          <a:xfrm>
            <a:off x="1275448" y="1900769"/>
            <a:ext cx="2268134"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Verantwortlicher 1</a:t>
            </a:r>
          </a:p>
        </p:txBody>
      </p:sp>
      <p:sp>
        <p:nvSpPr>
          <p:cNvPr id="61" name="Rechteck: abgerundete Ecken 60">
            <a:extLst>
              <a:ext uri="{FF2B5EF4-FFF2-40B4-BE49-F238E27FC236}">
                <a16:creationId xmlns:a16="http://schemas.microsoft.com/office/drawing/2014/main" id="{80D7A009-47F7-E1F2-0545-E8440E44F1E7}"/>
              </a:ext>
            </a:extLst>
          </p:cNvPr>
          <p:cNvSpPr/>
          <p:nvPr/>
        </p:nvSpPr>
        <p:spPr>
          <a:xfrm>
            <a:off x="2405633" y="381193"/>
            <a:ext cx="4467735" cy="645883"/>
          </a:xfrm>
          <a:prstGeom prst="roundRect">
            <a:avLst/>
          </a:prstGeom>
          <a:solidFill>
            <a:srgbClr val="FFFF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Verantwortungs- und Kommunikationsebene</a:t>
            </a:r>
          </a:p>
        </p:txBody>
      </p:sp>
      <p:sp>
        <p:nvSpPr>
          <p:cNvPr id="3" name="Rechteck: abgerundete Ecken 2">
            <a:extLst>
              <a:ext uri="{FF2B5EF4-FFF2-40B4-BE49-F238E27FC236}">
                <a16:creationId xmlns:a16="http://schemas.microsoft.com/office/drawing/2014/main" id="{CA7BF071-72D0-D410-09E6-F070FFA91597}"/>
              </a:ext>
            </a:extLst>
          </p:cNvPr>
          <p:cNvSpPr/>
          <p:nvPr/>
        </p:nvSpPr>
        <p:spPr>
          <a:xfrm>
            <a:off x="5739301" y="1900769"/>
            <a:ext cx="2268134"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Verantwortlicher 2</a:t>
            </a:r>
          </a:p>
        </p:txBody>
      </p:sp>
      <p:sp>
        <p:nvSpPr>
          <p:cNvPr id="106" name="Rechteck: abgerundete Ecken 105">
            <a:extLst>
              <a:ext uri="{FF2B5EF4-FFF2-40B4-BE49-F238E27FC236}">
                <a16:creationId xmlns:a16="http://schemas.microsoft.com/office/drawing/2014/main" id="{142E5D62-DD13-EA53-8572-B5DA8F250179}"/>
              </a:ext>
            </a:extLst>
          </p:cNvPr>
          <p:cNvSpPr/>
          <p:nvPr/>
        </p:nvSpPr>
        <p:spPr>
          <a:xfrm>
            <a:off x="9305296" y="1841366"/>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Menschliche geistliche Führungseben </a:t>
            </a:r>
          </a:p>
        </p:txBody>
      </p:sp>
      <p:sp>
        <p:nvSpPr>
          <p:cNvPr id="107" name="Rechteck: abgerundete Ecken 106">
            <a:extLst>
              <a:ext uri="{FF2B5EF4-FFF2-40B4-BE49-F238E27FC236}">
                <a16:creationId xmlns:a16="http://schemas.microsoft.com/office/drawing/2014/main" id="{131F1596-41F7-9929-D319-9649F2452D28}"/>
              </a:ext>
            </a:extLst>
          </p:cNvPr>
          <p:cNvSpPr/>
          <p:nvPr/>
        </p:nvSpPr>
        <p:spPr>
          <a:xfrm>
            <a:off x="9302120" y="4110148"/>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Menschliche geistliche Ausführungseben </a:t>
            </a:r>
          </a:p>
        </p:txBody>
      </p:sp>
      <p:cxnSp>
        <p:nvCxnSpPr>
          <p:cNvPr id="108" name="Gerader Verbinder 107">
            <a:extLst>
              <a:ext uri="{FF2B5EF4-FFF2-40B4-BE49-F238E27FC236}">
                <a16:creationId xmlns:a16="http://schemas.microsoft.com/office/drawing/2014/main" id="{BD7DEC1A-075C-015C-3A71-1F1588DD82B4}"/>
              </a:ext>
            </a:extLst>
          </p:cNvPr>
          <p:cNvCxnSpPr>
            <a:cxnSpLocks/>
          </p:cNvCxnSpPr>
          <p:nvPr/>
        </p:nvCxnSpPr>
        <p:spPr>
          <a:xfrm>
            <a:off x="9461500" y="3556000"/>
            <a:ext cx="2562860"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Rechteck: abgerundete Ecken 1">
            <a:extLst>
              <a:ext uri="{FF2B5EF4-FFF2-40B4-BE49-F238E27FC236}">
                <a16:creationId xmlns:a16="http://schemas.microsoft.com/office/drawing/2014/main" id="{9098E45A-7935-FC89-965F-B4DB76BB2340}"/>
              </a:ext>
            </a:extLst>
          </p:cNvPr>
          <p:cNvSpPr/>
          <p:nvPr/>
        </p:nvSpPr>
        <p:spPr>
          <a:xfrm>
            <a:off x="3497228" y="4083351"/>
            <a:ext cx="2268134" cy="645881"/>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Aktive Mitarbeiter</a:t>
            </a:r>
          </a:p>
        </p:txBody>
      </p:sp>
      <p:sp>
        <p:nvSpPr>
          <p:cNvPr id="34" name="Rechteck: abgerundete Ecken 33">
            <a:extLst>
              <a:ext uri="{FF2B5EF4-FFF2-40B4-BE49-F238E27FC236}">
                <a16:creationId xmlns:a16="http://schemas.microsoft.com/office/drawing/2014/main" id="{41590938-A28A-EA09-C21C-C13E94DF0F4C}"/>
              </a:ext>
            </a:extLst>
          </p:cNvPr>
          <p:cNvSpPr/>
          <p:nvPr/>
        </p:nvSpPr>
        <p:spPr>
          <a:xfrm>
            <a:off x="3592111" y="5864375"/>
            <a:ext cx="2078368" cy="645882"/>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Befreiungen</a:t>
            </a:r>
          </a:p>
        </p:txBody>
      </p:sp>
      <p:cxnSp>
        <p:nvCxnSpPr>
          <p:cNvPr id="36" name="Gerader Verbinder 35">
            <a:extLst>
              <a:ext uri="{FF2B5EF4-FFF2-40B4-BE49-F238E27FC236}">
                <a16:creationId xmlns:a16="http://schemas.microsoft.com/office/drawing/2014/main" id="{01F80A01-44E0-3090-8FA4-0FCB66AD7B09}"/>
              </a:ext>
            </a:extLst>
          </p:cNvPr>
          <p:cNvCxnSpPr>
            <a:cxnSpLocks/>
          </p:cNvCxnSpPr>
          <p:nvPr/>
        </p:nvCxnSpPr>
        <p:spPr>
          <a:xfrm>
            <a:off x="9403720" y="381193"/>
            <a:ext cx="2562860"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0747B198-5867-BA63-F3B3-3CE0CFB47D98}"/>
              </a:ext>
            </a:extLst>
          </p:cNvPr>
          <p:cNvSpPr txBox="1"/>
          <p:nvPr/>
        </p:nvSpPr>
        <p:spPr>
          <a:xfrm>
            <a:off x="1676400" y="3225800"/>
            <a:ext cx="6292935" cy="369332"/>
          </a:xfrm>
          <a:prstGeom prst="rect">
            <a:avLst/>
          </a:prstGeom>
          <a:noFill/>
        </p:spPr>
        <p:txBody>
          <a:bodyPr wrap="square" rtlCol="0">
            <a:spAutoFit/>
          </a:bodyPr>
          <a:lstStyle/>
          <a:p>
            <a:pPr algn="ctr"/>
            <a:r>
              <a:rPr lang="de-DE" dirty="0"/>
              <a:t>Dienst für     Anleitung von</a:t>
            </a:r>
          </a:p>
        </p:txBody>
      </p:sp>
      <p:cxnSp>
        <p:nvCxnSpPr>
          <p:cNvPr id="39" name="Gerade Verbindung mit Pfeil 38">
            <a:extLst>
              <a:ext uri="{FF2B5EF4-FFF2-40B4-BE49-F238E27FC236}">
                <a16:creationId xmlns:a16="http://schemas.microsoft.com/office/drawing/2014/main" id="{BA0D2B6A-7080-35B1-5278-4C6EE57C7A1B}"/>
              </a:ext>
            </a:extLst>
          </p:cNvPr>
          <p:cNvCxnSpPr>
            <a:cxnSpLocks/>
            <a:stCxn id="57" idx="2"/>
            <a:endCxn id="2" idx="0"/>
          </p:cNvCxnSpPr>
          <p:nvPr/>
        </p:nvCxnSpPr>
        <p:spPr>
          <a:xfrm flipH="1">
            <a:off x="4631295" y="2798234"/>
            <a:ext cx="10146" cy="1285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feld 39">
            <a:extLst>
              <a:ext uri="{FF2B5EF4-FFF2-40B4-BE49-F238E27FC236}">
                <a16:creationId xmlns:a16="http://schemas.microsoft.com/office/drawing/2014/main" id="{F838E404-A2F6-5C68-862A-B15DE857A2A0}"/>
              </a:ext>
            </a:extLst>
          </p:cNvPr>
          <p:cNvSpPr txBox="1"/>
          <p:nvPr/>
        </p:nvSpPr>
        <p:spPr>
          <a:xfrm>
            <a:off x="1275448" y="5245100"/>
            <a:ext cx="6839851" cy="369332"/>
          </a:xfrm>
          <a:prstGeom prst="rect">
            <a:avLst/>
          </a:prstGeom>
          <a:noFill/>
        </p:spPr>
        <p:txBody>
          <a:bodyPr wrap="square" rtlCol="0">
            <a:spAutoFit/>
          </a:bodyPr>
          <a:lstStyle/>
          <a:p>
            <a:pPr algn="ctr"/>
            <a:r>
              <a:rPr lang="de-DE" dirty="0"/>
              <a:t>Vorbereitung   Durchführung  </a:t>
            </a:r>
          </a:p>
        </p:txBody>
      </p:sp>
      <p:cxnSp>
        <p:nvCxnSpPr>
          <p:cNvPr id="41" name="Gerade Verbindung mit Pfeil 40">
            <a:extLst>
              <a:ext uri="{FF2B5EF4-FFF2-40B4-BE49-F238E27FC236}">
                <a16:creationId xmlns:a16="http://schemas.microsoft.com/office/drawing/2014/main" id="{FF255226-5BA5-BE1F-6EB7-02F8255D0E86}"/>
              </a:ext>
            </a:extLst>
          </p:cNvPr>
          <p:cNvCxnSpPr>
            <a:cxnSpLocks/>
            <a:endCxn id="34" idx="0"/>
          </p:cNvCxnSpPr>
          <p:nvPr/>
        </p:nvCxnSpPr>
        <p:spPr>
          <a:xfrm flipH="1">
            <a:off x="4631295" y="4728634"/>
            <a:ext cx="10146" cy="1135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14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right)">
                                      <p:cBhvr>
                                        <p:cTn id="7" dur="1000"/>
                                        <p:tgtEl>
                                          <p:spTgt spid="106"/>
                                        </p:tgtEl>
                                      </p:cBhvr>
                                    </p:animEffect>
                                  </p:childTnLst>
                                </p:cTn>
                              </p:par>
                              <p:par>
                                <p:cTn id="8" presetID="22" presetClass="entr" presetSubtype="8" fill="hold" nodeType="withEffect">
                                  <p:stCondLst>
                                    <p:cond delay="10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000"/>
                                        <p:tgtEl>
                                          <p:spTgt spid="36"/>
                                        </p:tgtEl>
                                      </p:cBhvr>
                                    </p:animEffect>
                                  </p:childTnLst>
                                </p:cTn>
                              </p:par>
                            </p:childTnLst>
                          </p:cTn>
                        </p:par>
                        <p:par>
                          <p:cTn id="11" fill="hold">
                            <p:stCondLst>
                              <p:cond delay="2000"/>
                            </p:stCondLst>
                            <p:childTnLst>
                              <p:par>
                                <p:cTn id="12" presetID="22" presetClass="entr" presetSubtype="8" fill="hold" nodeType="afterEffect">
                                  <p:stCondLst>
                                    <p:cond delay="1000"/>
                                  </p:stCondLst>
                                  <p:childTnLst>
                                    <p:set>
                                      <p:cBhvr>
                                        <p:cTn id="13" dur="1" fill="hold">
                                          <p:stCondLst>
                                            <p:cond delay="0"/>
                                          </p:stCondLst>
                                        </p:cTn>
                                        <p:tgtEl>
                                          <p:spTgt spid="108"/>
                                        </p:tgtEl>
                                        <p:attrNameLst>
                                          <p:attrName>style.visibility</p:attrName>
                                        </p:attrNameLst>
                                      </p:cBhvr>
                                      <p:to>
                                        <p:strVal val="visible"/>
                                      </p:to>
                                    </p:set>
                                    <p:animEffect transition="in" filter="wipe(left)">
                                      <p:cBhvr>
                                        <p:cTn id="14" dur="1000"/>
                                        <p:tgtEl>
                                          <p:spTgt spid="108"/>
                                        </p:tgtEl>
                                      </p:cBhvr>
                                    </p:animEffect>
                                  </p:childTnLst>
                                </p:cTn>
                              </p:par>
                            </p:childTnLst>
                          </p:cTn>
                        </p:par>
                        <p:par>
                          <p:cTn id="15" fill="hold">
                            <p:stCondLst>
                              <p:cond delay="4000"/>
                            </p:stCondLst>
                            <p:childTnLst>
                              <p:par>
                                <p:cTn id="16" presetID="22" presetClass="entr" presetSubtype="2" fill="hold" grpId="0" nodeType="afterEffect">
                                  <p:stCondLst>
                                    <p:cond delay="1000"/>
                                  </p:stCondLst>
                                  <p:childTnLst>
                                    <p:set>
                                      <p:cBhvr>
                                        <p:cTn id="17" dur="1" fill="hold">
                                          <p:stCondLst>
                                            <p:cond delay="0"/>
                                          </p:stCondLst>
                                        </p:cTn>
                                        <p:tgtEl>
                                          <p:spTgt spid="107"/>
                                        </p:tgtEl>
                                        <p:attrNameLst>
                                          <p:attrName>style.visibility</p:attrName>
                                        </p:attrNameLst>
                                      </p:cBhvr>
                                      <p:to>
                                        <p:strVal val="visible"/>
                                      </p:to>
                                    </p:set>
                                    <p:animEffect transition="in" filter="wipe(right)">
                                      <p:cBhvr>
                                        <p:cTn id="18" dur="10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1000"/>
                                        <p:tgtEl>
                                          <p:spTgt spid="5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1000"/>
                                        <p:tgtEl>
                                          <p:spTgt spid="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10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22" presetClass="entr" presetSubtype="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1000"/>
                                        <p:tgtEl>
                                          <p:spTgt spid="39"/>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1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1000"/>
                                        <p:tgtEl>
                                          <p:spTgt spid="4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3" grpId="0" animBg="1"/>
      <p:bldP spid="106" grpId="0" animBg="1"/>
      <p:bldP spid="107" grpId="0" animBg="1"/>
      <p:bldP spid="2" grpId="0" animBg="1"/>
      <p:bldP spid="34" grpId="0" animBg="1"/>
      <p:bldP spid="37"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98FE944-76D6-47A7-2294-1D34893BC6B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A931F82-7B36-4C43-A62D-EC26DA086A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1169D0FC-7ECE-EBC3-DFF4-D91C4F668E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5EA0CA-12AD-01A2-A4DC-46630C148F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5DCAC226-99B8-C9E1-EF77-DD8C2BDBB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3FB39642-845B-8E78-34D5-7EE9FD943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79377333-D50B-E4C7-95F7-5F6C46140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1A7FEC59-E837-EEF8-8288-E604FC17B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A4814495-E67B-DC5D-B014-BEC0B0FD6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8BBF3C9F-F6CE-DA8E-C632-39E99F806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279423D0-927D-F504-B155-FAB39C690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0B615B69-9F1B-E0C1-FC9C-8254B1C12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19" name="Rectangle 18">
            <a:extLst>
              <a:ext uri="{FF2B5EF4-FFF2-40B4-BE49-F238E27FC236}">
                <a16:creationId xmlns:a16="http://schemas.microsoft.com/office/drawing/2014/main" id="{F3B075AE-6261-86E3-082F-D0D2D56CA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66BD590-7AC5-C713-343C-DF1C535F83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39067F43-0095-F0B6-6D47-DBF945FEB8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E74CFA7D-062A-A0DC-355E-E2D3AD1B5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5">
              <a:extLst>
                <a:ext uri="{FF2B5EF4-FFF2-40B4-BE49-F238E27FC236}">
                  <a16:creationId xmlns:a16="http://schemas.microsoft.com/office/drawing/2014/main" id="{C2BFC2D5-E44C-6AF0-9C05-CC9F36318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0B0078F3-B170-63D3-2200-6978FEC37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7">
              <a:extLst>
                <a:ext uri="{FF2B5EF4-FFF2-40B4-BE49-F238E27FC236}">
                  <a16:creationId xmlns:a16="http://schemas.microsoft.com/office/drawing/2014/main" id="{58CACDCB-7A07-EE7D-313B-EAF9911B0B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7" name="Straight Connector 26">
              <a:extLst>
                <a:ext uri="{FF2B5EF4-FFF2-40B4-BE49-F238E27FC236}">
                  <a16:creationId xmlns:a16="http://schemas.microsoft.com/office/drawing/2014/main" id="{50A36C86-D6AF-1C1D-381B-B809D97078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8AD82387-EEEB-A1AB-2FBC-0A4B1AD10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Isosceles Triangle 28">
              <a:extLst>
                <a:ext uri="{FF2B5EF4-FFF2-40B4-BE49-F238E27FC236}">
                  <a16:creationId xmlns:a16="http://schemas.microsoft.com/office/drawing/2014/main" id="{A885CF22-4EFA-F19E-55DF-3E0B264B7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Isosceles Triangle 29">
              <a:extLst>
                <a:ext uri="{FF2B5EF4-FFF2-40B4-BE49-F238E27FC236}">
                  <a16:creationId xmlns:a16="http://schemas.microsoft.com/office/drawing/2014/main" id="{27D55C61-C5DB-8050-8C1C-4E79725B1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57" name="Rechteck: abgerundete Ecken 56">
            <a:extLst>
              <a:ext uri="{FF2B5EF4-FFF2-40B4-BE49-F238E27FC236}">
                <a16:creationId xmlns:a16="http://schemas.microsoft.com/office/drawing/2014/main" id="{98DCC96B-32DC-8D93-455A-19F40F6B9684}"/>
              </a:ext>
            </a:extLst>
          </p:cNvPr>
          <p:cNvSpPr/>
          <p:nvPr/>
        </p:nvSpPr>
        <p:spPr>
          <a:xfrm>
            <a:off x="1796033" y="2725059"/>
            <a:ext cx="2078368" cy="645882"/>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Chat/Meeting Gebet</a:t>
            </a:r>
          </a:p>
        </p:txBody>
      </p:sp>
      <p:sp>
        <p:nvSpPr>
          <p:cNvPr id="61" name="Rechteck: abgerundete Ecken 60">
            <a:extLst>
              <a:ext uri="{FF2B5EF4-FFF2-40B4-BE49-F238E27FC236}">
                <a16:creationId xmlns:a16="http://schemas.microsoft.com/office/drawing/2014/main" id="{53B79199-4135-F311-E48A-7812EA0148ED}"/>
              </a:ext>
            </a:extLst>
          </p:cNvPr>
          <p:cNvSpPr/>
          <p:nvPr/>
        </p:nvSpPr>
        <p:spPr>
          <a:xfrm>
            <a:off x="2405633" y="381193"/>
            <a:ext cx="4467735" cy="645883"/>
          </a:xfrm>
          <a:prstGeom prst="roundRect">
            <a:avLst/>
          </a:prstGeom>
          <a:solidFill>
            <a:srgbClr val="FFFF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Verantwortungs- und Kommunikationsebene</a:t>
            </a:r>
          </a:p>
        </p:txBody>
      </p:sp>
      <p:sp>
        <p:nvSpPr>
          <p:cNvPr id="106" name="Rechteck: abgerundete Ecken 105">
            <a:extLst>
              <a:ext uri="{FF2B5EF4-FFF2-40B4-BE49-F238E27FC236}">
                <a16:creationId xmlns:a16="http://schemas.microsoft.com/office/drawing/2014/main" id="{E99092C0-693F-AE48-6088-6F42C329E6D3}"/>
              </a:ext>
            </a:extLst>
          </p:cNvPr>
          <p:cNvSpPr/>
          <p:nvPr/>
        </p:nvSpPr>
        <p:spPr>
          <a:xfrm>
            <a:off x="9305296" y="1180966"/>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Göttliche geistliche Führungseben </a:t>
            </a:r>
          </a:p>
        </p:txBody>
      </p:sp>
      <p:sp>
        <p:nvSpPr>
          <p:cNvPr id="107" name="Rechteck: abgerundete Ecken 106">
            <a:extLst>
              <a:ext uri="{FF2B5EF4-FFF2-40B4-BE49-F238E27FC236}">
                <a16:creationId xmlns:a16="http://schemas.microsoft.com/office/drawing/2014/main" id="{28C1CAB6-63AD-98E8-6F5D-23FAC209702D}"/>
              </a:ext>
            </a:extLst>
          </p:cNvPr>
          <p:cNvSpPr/>
          <p:nvPr/>
        </p:nvSpPr>
        <p:spPr>
          <a:xfrm>
            <a:off x="9302120" y="4541948"/>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Menschliche geistliche Ausführungseben </a:t>
            </a:r>
          </a:p>
        </p:txBody>
      </p:sp>
      <p:cxnSp>
        <p:nvCxnSpPr>
          <p:cNvPr id="108" name="Gerader Verbinder 107">
            <a:extLst>
              <a:ext uri="{FF2B5EF4-FFF2-40B4-BE49-F238E27FC236}">
                <a16:creationId xmlns:a16="http://schemas.microsoft.com/office/drawing/2014/main" id="{A76CC9AA-8EA2-64AA-6A57-295645F89CB7}"/>
              </a:ext>
            </a:extLst>
          </p:cNvPr>
          <p:cNvCxnSpPr>
            <a:cxnSpLocks/>
          </p:cNvCxnSpPr>
          <p:nvPr/>
        </p:nvCxnSpPr>
        <p:spPr>
          <a:xfrm>
            <a:off x="9461500" y="3556000"/>
            <a:ext cx="2562860"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Rechteck: abgerundete Ecken 1">
            <a:extLst>
              <a:ext uri="{FF2B5EF4-FFF2-40B4-BE49-F238E27FC236}">
                <a16:creationId xmlns:a16="http://schemas.microsoft.com/office/drawing/2014/main" id="{04076A3A-AF92-964C-8C32-E3FA4F3778FF}"/>
              </a:ext>
            </a:extLst>
          </p:cNvPr>
          <p:cNvSpPr/>
          <p:nvPr/>
        </p:nvSpPr>
        <p:spPr>
          <a:xfrm>
            <a:off x="3497228" y="4540551"/>
            <a:ext cx="2268134" cy="645881"/>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Aktive Mitarbeiter</a:t>
            </a:r>
          </a:p>
        </p:txBody>
      </p:sp>
      <p:sp>
        <p:nvSpPr>
          <p:cNvPr id="34" name="Rechteck: abgerundete Ecken 33">
            <a:extLst>
              <a:ext uri="{FF2B5EF4-FFF2-40B4-BE49-F238E27FC236}">
                <a16:creationId xmlns:a16="http://schemas.microsoft.com/office/drawing/2014/main" id="{BBDACC67-434A-28A2-5DAA-ADB768011DEB}"/>
              </a:ext>
            </a:extLst>
          </p:cNvPr>
          <p:cNvSpPr/>
          <p:nvPr/>
        </p:nvSpPr>
        <p:spPr>
          <a:xfrm>
            <a:off x="3592111" y="5864375"/>
            <a:ext cx="2078368" cy="645882"/>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Befreiungen</a:t>
            </a:r>
          </a:p>
        </p:txBody>
      </p:sp>
      <p:cxnSp>
        <p:nvCxnSpPr>
          <p:cNvPr id="36" name="Gerader Verbinder 35">
            <a:extLst>
              <a:ext uri="{FF2B5EF4-FFF2-40B4-BE49-F238E27FC236}">
                <a16:creationId xmlns:a16="http://schemas.microsoft.com/office/drawing/2014/main" id="{3AF1B065-E6C6-0817-FB7A-92AA4C8F494C}"/>
              </a:ext>
            </a:extLst>
          </p:cNvPr>
          <p:cNvCxnSpPr>
            <a:cxnSpLocks/>
          </p:cNvCxnSpPr>
          <p:nvPr/>
        </p:nvCxnSpPr>
        <p:spPr>
          <a:xfrm>
            <a:off x="9403720" y="381193"/>
            <a:ext cx="2562860"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F3B59AF1-BCD4-1202-EA8B-69208F67341B}"/>
              </a:ext>
            </a:extLst>
          </p:cNvPr>
          <p:cNvSpPr txBox="1"/>
          <p:nvPr/>
        </p:nvSpPr>
        <p:spPr>
          <a:xfrm>
            <a:off x="1275448" y="5346700"/>
            <a:ext cx="6839851" cy="369332"/>
          </a:xfrm>
          <a:prstGeom prst="rect">
            <a:avLst/>
          </a:prstGeom>
          <a:noFill/>
        </p:spPr>
        <p:txBody>
          <a:bodyPr wrap="square" rtlCol="0">
            <a:spAutoFit/>
          </a:bodyPr>
          <a:lstStyle/>
          <a:p>
            <a:pPr algn="ctr"/>
            <a:r>
              <a:rPr lang="de-DE" dirty="0"/>
              <a:t>Vorbereitung   Durchführung  </a:t>
            </a:r>
          </a:p>
        </p:txBody>
      </p:sp>
      <p:cxnSp>
        <p:nvCxnSpPr>
          <p:cNvPr id="41" name="Gerade Verbindung mit Pfeil 40">
            <a:extLst>
              <a:ext uri="{FF2B5EF4-FFF2-40B4-BE49-F238E27FC236}">
                <a16:creationId xmlns:a16="http://schemas.microsoft.com/office/drawing/2014/main" id="{5DF7CEBF-0AC6-1424-BE34-E0059C960F3C}"/>
              </a:ext>
            </a:extLst>
          </p:cNvPr>
          <p:cNvCxnSpPr>
            <a:cxnSpLocks/>
            <a:endCxn id="34" idx="0"/>
          </p:cNvCxnSpPr>
          <p:nvPr/>
        </p:nvCxnSpPr>
        <p:spPr>
          <a:xfrm>
            <a:off x="4631295" y="5223933"/>
            <a:ext cx="0" cy="640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Rechteck: abgerundete Ecken 3">
            <a:extLst>
              <a:ext uri="{FF2B5EF4-FFF2-40B4-BE49-F238E27FC236}">
                <a16:creationId xmlns:a16="http://schemas.microsoft.com/office/drawing/2014/main" id="{46195146-EDFA-F15E-4FC6-5A4AA7E13743}"/>
              </a:ext>
            </a:extLst>
          </p:cNvPr>
          <p:cNvSpPr/>
          <p:nvPr/>
        </p:nvSpPr>
        <p:spPr>
          <a:xfrm>
            <a:off x="3600317" y="1191851"/>
            <a:ext cx="2078368" cy="522514"/>
          </a:xfrm>
          <a:prstGeom prst="roundRect">
            <a:avLst/>
          </a:prstGeom>
          <a:solidFill>
            <a:srgbClr val="00B0F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Ruach</a:t>
            </a:r>
            <a:r>
              <a:rPr lang="de-DE" dirty="0"/>
              <a:t> Hl. Geist</a:t>
            </a:r>
          </a:p>
        </p:txBody>
      </p:sp>
      <p:sp>
        <p:nvSpPr>
          <p:cNvPr id="20" name="Rechteck: abgerundete Ecken 19">
            <a:extLst>
              <a:ext uri="{FF2B5EF4-FFF2-40B4-BE49-F238E27FC236}">
                <a16:creationId xmlns:a16="http://schemas.microsoft.com/office/drawing/2014/main" id="{65B6E330-E916-39AD-AB25-E24C633959D5}"/>
              </a:ext>
            </a:extLst>
          </p:cNvPr>
          <p:cNvSpPr/>
          <p:nvPr/>
        </p:nvSpPr>
        <p:spPr>
          <a:xfrm>
            <a:off x="5468100" y="2725059"/>
            <a:ext cx="2078368" cy="645882"/>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Chat/Meeting Aktive</a:t>
            </a:r>
          </a:p>
        </p:txBody>
      </p:sp>
      <p:cxnSp>
        <p:nvCxnSpPr>
          <p:cNvPr id="33" name="Gerade Verbindung mit Pfeil 32">
            <a:extLst>
              <a:ext uri="{FF2B5EF4-FFF2-40B4-BE49-F238E27FC236}">
                <a16:creationId xmlns:a16="http://schemas.microsoft.com/office/drawing/2014/main" id="{028D5400-2232-2D14-88C1-4E43F4147F87}"/>
              </a:ext>
            </a:extLst>
          </p:cNvPr>
          <p:cNvCxnSpPr>
            <a:cxnSpLocks/>
          </p:cNvCxnSpPr>
          <p:nvPr/>
        </p:nvCxnSpPr>
        <p:spPr>
          <a:xfrm flipH="1">
            <a:off x="4618595" y="1714365"/>
            <a:ext cx="8206" cy="2826186"/>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35" name="Bogen 34">
            <a:extLst>
              <a:ext uri="{FF2B5EF4-FFF2-40B4-BE49-F238E27FC236}">
                <a16:creationId xmlns:a16="http://schemas.microsoft.com/office/drawing/2014/main" id="{834A2973-EDAD-E316-87F5-B10DB1A6ED8D}"/>
              </a:ext>
            </a:extLst>
          </p:cNvPr>
          <p:cNvSpPr/>
          <p:nvPr/>
        </p:nvSpPr>
        <p:spPr>
          <a:xfrm>
            <a:off x="4615378" y="1453108"/>
            <a:ext cx="3302232" cy="3545849"/>
          </a:xfrm>
          <a:prstGeom prst="arc">
            <a:avLst>
              <a:gd name="adj1" fmla="val 15090698"/>
              <a:gd name="adj2" fmla="val 6350991"/>
            </a:avLst>
          </a:pr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42" name="Bogen 41">
            <a:extLst>
              <a:ext uri="{FF2B5EF4-FFF2-40B4-BE49-F238E27FC236}">
                <a16:creationId xmlns:a16="http://schemas.microsoft.com/office/drawing/2014/main" id="{B5F9F8BF-8023-678B-C23D-DBB3EC3C2CA6}"/>
              </a:ext>
            </a:extLst>
          </p:cNvPr>
          <p:cNvSpPr/>
          <p:nvPr/>
        </p:nvSpPr>
        <p:spPr>
          <a:xfrm flipH="1">
            <a:off x="1424892" y="1465808"/>
            <a:ext cx="3126986" cy="3545849"/>
          </a:xfrm>
          <a:prstGeom prst="arc">
            <a:avLst>
              <a:gd name="adj1" fmla="val 15090698"/>
              <a:gd name="adj2" fmla="val 6350991"/>
            </a:avLst>
          </a:pr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43" name="Textfeld 42">
            <a:extLst>
              <a:ext uri="{FF2B5EF4-FFF2-40B4-BE49-F238E27FC236}">
                <a16:creationId xmlns:a16="http://schemas.microsoft.com/office/drawing/2014/main" id="{1B4D41F4-42BD-3475-748C-025FB198A9CB}"/>
              </a:ext>
            </a:extLst>
          </p:cNvPr>
          <p:cNvSpPr txBox="1"/>
          <p:nvPr/>
        </p:nvSpPr>
        <p:spPr>
          <a:xfrm>
            <a:off x="6855775" y="3898999"/>
            <a:ext cx="2061956" cy="923330"/>
          </a:xfrm>
          <a:prstGeom prst="rect">
            <a:avLst/>
          </a:prstGeom>
          <a:noFill/>
        </p:spPr>
        <p:txBody>
          <a:bodyPr wrap="square" rtlCol="0">
            <a:spAutoFit/>
          </a:bodyPr>
          <a:lstStyle/>
          <a:p>
            <a:r>
              <a:rPr lang="de-DE" dirty="0"/>
              <a:t>Bestätigung und Terminierung der Befreiung</a:t>
            </a:r>
          </a:p>
        </p:txBody>
      </p:sp>
      <p:sp>
        <p:nvSpPr>
          <p:cNvPr id="44" name="Textfeld 43">
            <a:extLst>
              <a:ext uri="{FF2B5EF4-FFF2-40B4-BE49-F238E27FC236}">
                <a16:creationId xmlns:a16="http://schemas.microsoft.com/office/drawing/2014/main" id="{A69FC0FB-47ED-D49D-E30A-C4DF367CB38E}"/>
              </a:ext>
            </a:extLst>
          </p:cNvPr>
          <p:cNvSpPr txBox="1"/>
          <p:nvPr/>
        </p:nvSpPr>
        <p:spPr>
          <a:xfrm>
            <a:off x="1190479" y="3894370"/>
            <a:ext cx="2061956" cy="923330"/>
          </a:xfrm>
          <a:prstGeom prst="rect">
            <a:avLst/>
          </a:prstGeom>
          <a:noFill/>
        </p:spPr>
        <p:txBody>
          <a:bodyPr wrap="square" rtlCol="0">
            <a:spAutoFit/>
          </a:bodyPr>
          <a:lstStyle/>
          <a:p>
            <a:r>
              <a:rPr lang="de-DE" dirty="0"/>
              <a:t>Vorinformation über die Befreiung</a:t>
            </a:r>
          </a:p>
        </p:txBody>
      </p:sp>
      <p:sp>
        <p:nvSpPr>
          <p:cNvPr id="45" name="Textfeld 44">
            <a:extLst>
              <a:ext uri="{FF2B5EF4-FFF2-40B4-BE49-F238E27FC236}">
                <a16:creationId xmlns:a16="http://schemas.microsoft.com/office/drawing/2014/main" id="{AA5E5D3B-D7F8-290E-89E1-8D7201AEB448}"/>
              </a:ext>
            </a:extLst>
          </p:cNvPr>
          <p:cNvSpPr txBox="1"/>
          <p:nvPr/>
        </p:nvSpPr>
        <p:spPr>
          <a:xfrm rot="16200000">
            <a:off x="3507672" y="2687933"/>
            <a:ext cx="2234171" cy="923330"/>
          </a:xfrm>
          <a:prstGeom prst="rect">
            <a:avLst/>
          </a:prstGeom>
          <a:noFill/>
        </p:spPr>
        <p:txBody>
          <a:bodyPr wrap="square" rtlCol="0">
            <a:spAutoFit/>
          </a:bodyPr>
          <a:lstStyle/>
          <a:p>
            <a:r>
              <a:rPr lang="de-DE" dirty="0"/>
              <a:t>Gebet um Leitung</a:t>
            </a:r>
          </a:p>
          <a:p>
            <a:endParaRPr lang="de-DE" dirty="0"/>
          </a:p>
          <a:p>
            <a:r>
              <a:rPr lang="de-DE" dirty="0"/>
              <a:t>und Strategie</a:t>
            </a:r>
          </a:p>
        </p:txBody>
      </p:sp>
    </p:spTree>
    <p:extLst>
      <p:ext uri="{BB962C8B-B14F-4D97-AF65-F5344CB8AC3E}">
        <p14:creationId xmlns:p14="http://schemas.microsoft.com/office/powerpoint/2010/main" val="16934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right)">
                                      <p:cBhvr>
                                        <p:cTn id="7" dur="1000"/>
                                        <p:tgtEl>
                                          <p:spTgt spid="106"/>
                                        </p:tgtEl>
                                      </p:cBhvr>
                                    </p:animEffect>
                                  </p:childTnLst>
                                </p:cTn>
                              </p:par>
                              <p:par>
                                <p:cTn id="8" presetID="22" presetClass="entr" presetSubtype="8" fill="hold" nodeType="withEffect">
                                  <p:stCondLst>
                                    <p:cond delay="10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000"/>
                                        <p:tgtEl>
                                          <p:spTgt spid="36"/>
                                        </p:tgtEl>
                                      </p:cBhvr>
                                    </p:animEffect>
                                  </p:childTnLst>
                                </p:cTn>
                              </p:par>
                            </p:childTnLst>
                          </p:cTn>
                        </p:par>
                        <p:par>
                          <p:cTn id="11" fill="hold">
                            <p:stCondLst>
                              <p:cond delay="2000"/>
                            </p:stCondLst>
                            <p:childTnLst>
                              <p:par>
                                <p:cTn id="12" presetID="22" presetClass="entr" presetSubtype="8" fill="hold" nodeType="afterEffect">
                                  <p:stCondLst>
                                    <p:cond delay="1000"/>
                                  </p:stCondLst>
                                  <p:childTnLst>
                                    <p:set>
                                      <p:cBhvr>
                                        <p:cTn id="13" dur="1" fill="hold">
                                          <p:stCondLst>
                                            <p:cond delay="0"/>
                                          </p:stCondLst>
                                        </p:cTn>
                                        <p:tgtEl>
                                          <p:spTgt spid="108"/>
                                        </p:tgtEl>
                                        <p:attrNameLst>
                                          <p:attrName>style.visibility</p:attrName>
                                        </p:attrNameLst>
                                      </p:cBhvr>
                                      <p:to>
                                        <p:strVal val="visible"/>
                                      </p:to>
                                    </p:set>
                                    <p:animEffect transition="in" filter="wipe(left)">
                                      <p:cBhvr>
                                        <p:cTn id="14" dur="1000"/>
                                        <p:tgtEl>
                                          <p:spTgt spid="108"/>
                                        </p:tgtEl>
                                      </p:cBhvr>
                                    </p:animEffect>
                                  </p:childTnLst>
                                </p:cTn>
                              </p:par>
                            </p:childTnLst>
                          </p:cTn>
                        </p:par>
                        <p:par>
                          <p:cTn id="15" fill="hold">
                            <p:stCondLst>
                              <p:cond delay="4000"/>
                            </p:stCondLst>
                            <p:childTnLst>
                              <p:par>
                                <p:cTn id="16" presetID="22" presetClass="entr" presetSubtype="2" fill="hold" grpId="0" nodeType="afterEffect">
                                  <p:stCondLst>
                                    <p:cond delay="1000"/>
                                  </p:stCondLst>
                                  <p:childTnLst>
                                    <p:set>
                                      <p:cBhvr>
                                        <p:cTn id="17" dur="1" fill="hold">
                                          <p:stCondLst>
                                            <p:cond delay="0"/>
                                          </p:stCondLst>
                                        </p:cTn>
                                        <p:tgtEl>
                                          <p:spTgt spid="107"/>
                                        </p:tgtEl>
                                        <p:attrNameLst>
                                          <p:attrName>style.visibility</p:attrName>
                                        </p:attrNameLst>
                                      </p:cBhvr>
                                      <p:to>
                                        <p:strVal val="visible"/>
                                      </p:to>
                                    </p:set>
                                    <p:animEffect transition="in" filter="wipe(right)">
                                      <p:cBhvr>
                                        <p:cTn id="18" dur="10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10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1000"/>
                                        <p:tgtEl>
                                          <p:spTgt spid="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10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childTnLst>
                                </p:cTn>
                              </p:par>
                              <p:par>
                                <p:cTn id="33" presetID="2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1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1000"/>
                                        <p:tgtEl>
                                          <p:spTgt spid="5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500"/>
                            </p:stCondLst>
                            <p:childTnLst>
                              <p:par>
                                <p:cTn id="50" presetID="22" presetClass="entr" presetSubtype="4" fill="hold" nodeType="afterEffect">
                                  <p:stCondLst>
                                    <p:cond delay="100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1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1000"/>
                                        <p:tgtEl>
                                          <p:spTgt spid="42"/>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up)">
                                      <p:cBhvr>
                                        <p:cTn id="65" dur="1000"/>
                                        <p:tgtEl>
                                          <p:spTgt spid="35"/>
                                        </p:tgtEl>
                                      </p:cBhvr>
                                    </p:animEffect>
                                  </p:childTnLst>
                                </p:cTn>
                              </p:par>
                              <p:par>
                                <p:cTn id="66" presetID="10" presetClass="entr" presetSubtype="0" fill="hold" grpId="0" nodeType="withEffect">
                                  <p:stCondLst>
                                    <p:cond delay="150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06" grpId="0" animBg="1"/>
      <p:bldP spid="107" grpId="0" animBg="1"/>
      <p:bldP spid="2" grpId="0" animBg="1"/>
      <p:bldP spid="34" grpId="0" animBg="1"/>
      <p:bldP spid="40" grpId="0"/>
      <p:bldP spid="4" grpId="0" animBg="1"/>
      <p:bldP spid="20" grpId="0" animBg="1"/>
      <p:bldP spid="35" grpId="0" animBg="1"/>
      <p:bldP spid="42" grpId="0" animBg="1"/>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0039A04-46EB-3178-B53C-B701E9F0A69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B51027B-33DE-39E5-FAFF-BE5BF47527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E87FF76F-3594-21E1-AB85-69F528D961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AE09233-B245-76F2-2A3A-A21A7C39B8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3213AD66-1330-6BE8-E3DE-6D7AF3B61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25">
              <a:extLst>
                <a:ext uri="{FF2B5EF4-FFF2-40B4-BE49-F238E27FC236}">
                  <a16:creationId xmlns:a16="http://schemas.microsoft.com/office/drawing/2014/main" id="{9D45E316-D1E2-C240-9CAA-4F39C057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7B39DCE5-98BD-15C2-5435-5B9D4A8C5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27">
              <a:extLst>
                <a:ext uri="{FF2B5EF4-FFF2-40B4-BE49-F238E27FC236}">
                  <a16:creationId xmlns:a16="http://schemas.microsoft.com/office/drawing/2014/main" id="{897C649B-0F84-B0A2-5DA4-6FCE7DC33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28">
              <a:extLst>
                <a:ext uri="{FF2B5EF4-FFF2-40B4-BE49-F238E27FC236}">
                  <a16:creationId xmlns:a16="http://schemas.microsoft.com/office/drawing/2014/main" id="{6E9A7C9D-C953-C65D-6528-F578E44A9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29">
              <a:extLst>
                <a:ext uri="{FF2B5EF4-FFF2-40B4-BE49-F238E27FC236}">
                  <a16:creationId xmlns:a16="http://schemas.microsoft.com/office/drawing/2014/main" id="{7E8CDA21-A567-A3E7-147F-B452C7A14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Isosceles Triangle 15">
              <a:extLst>
                <a:ext uri="{FF2B5EF4-FFF2-40B4-BE49-F238E27FC236}">
                  <a16:creationId xmlns:a16="http://schemas.microsoft.com/office/drawing/2014/main" id="{E96BC9A2-E786-469F-918B-B56C2A5E5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Isosceles Triangle 16">
              <a:extLst>
                <a:ext uri="{FF2B5EF4-FFF2-40B4-BE49-F238E27FC236}">
                  <a16:creationId xmlns:a16="http://schemas.microsoft.com/office/drawing/2014/main" id="{E82968F8-6165-DEBA-E638-DCB13110C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19" name="Rectangle 18">
            <a:extLst>
              <a:ext uri="{FF2B5EF4-FFF2-40B4-BE49-F238E27FC236}">
                <a16:creationId xmlns:a16="http://schemas.microsoft.com/office/drawing/2014/main" id="{4CB31146-3A5D-4670-249F-A3551CBD4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0267BFC-FB29-EF08-D728-186F1BB6C5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69297EC6-F0F1-90E1-91E1-849528C37D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18C91521-9370-ECA4-0570-E7EC2C95A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5">
              <a:extLst>
                <a:ext uri="{FF2B5EF4-FFF2-40B4-BE49-F238E27FC236}">
                  <a16:creationId xmlns:a16="http://schemas.microsoft.com/office/drawing/2014/main" id="{85459FCE-638D-820C-CA00-6C4B3B40F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Isosceles Triangle 24">
              <a:extLst>
                <a:ext uri="{FF2B5EF4-FFF2-40B4-BE49-F238E27FC236}">
                  <a16:creationId xmlns:a16="http://schemas.microsoft.com/office/drawing/2014/main" id="{C249493A-C42D-FB29-E7E7-6E085B27F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6" name="Rectangle 27">
              <a:extLst>
                <a:ext uri="{FF2B5EF4-FFF2-40B4-BE49-F238E27FC236}">
                  <a16:creationId xmlns:a16="http://schemas.microsoft.com/office/drawing/2014/main" id="{6673F988-46EF-D064-CBCF-9E7E004D4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27" name="Straight Connector 26">
              <a:extLst>
                <a:ext uri="{FF2B5EF4-FFF2-40B4-BE49-F238E27FC236}">
                  <a16:creationId xmlns:a16="http://schemas.microsoft.com/office/drawing/2014/main" id="{9FBDE63E-0212-A476-6546-34484FFFD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9">
              <a:extLst>
                <a:ext uri="{FF2B5EF4-FFF2-40B4-BE49-F238E27FC236}">
                  <a16:creationId xmlns:a16="http://schemas.microsoft.com/office/drawing/2014/main" id="{AC564F02-078C-719E-2BA7-8BAAF4647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Isosceles Triangle 28">
              <a:extLst>
                <a:ext uri="{FF2B5EF4-FFF2-40B4-BE49-F238E27FC236}">
                  <a16:creationId xmlns:a16="http://schemas.microsoft.com/office/drawing/2014/main" id="{57728A89-CD7C-0BC9-DB10-08566CC1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Isosceles Triangle 29">
              <a:extLst>
                <a:ext uri="{FF2B5EF4-FFF2-40B4-BE49-F238E27FC236}">
                  <a16:creationId xmlns:a16="http://schemas.microsoft.com/office/drawing/2014/main" id="{EEF6E6DD-14FF-6784-4800-8297C624E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sp>
        <p:nvSpPr>
          <p:cNvPr id="41" name="Rechteck: abgerundete Ecken 40">
            <a:extLst>
              <a:ext uri="{FF2B5EF4-FFF2-40B4-BE49-F238E27FC236}">
                <a16:creationId xmlns:a16="http://schemas.microsoft.com/office/drawing/2014/main" id="{7C9F69B8-5BC7-EB7C-8765-0C31E5E9B9EE}"/>
              </a:ext>
            </a:extLst>
          </p:cNvPr>
          <p:cNvSpPr/>
          <p:nvPr/>
        </p:nvSpPr>
        <p:spPr>
          <a:xfrm>
            <a:off x="9283914" y="1663701"/>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Göttliche geistliche Führungseben </a:t>
            </a:r>
          </a:p>
        </p:txBody>
      </p:sp>
      <p:sp>
        <p:nvSpPr>
          <p:cNvPr id="43" name="Rechteck: abgerundete Ecken 42">
            <a:extLst>
              <a:ext uri="{FF2B5EF4-FFF2-40B4-BE49-F238E27FC236}">
                <a16:creationId xmlns:a16="http://schemas.microsoft.com/office/drawing/2014/main" id="{7BDD8F03-3BF1-7080-30DE-B89759CE9410}"/>
              </a:ext>
            </a:extLst>
          </p:cNvPr>
          <p:cNvSpPr/>
          <p:nvPr/>
        </p:nvSpPr>
        <p:spPr>
          <a:xfrm>
            <a:off x="9283914" y="3358471"/>
            <a:ext cx="2886704" cy="645883"/>
          </a:xfrm>
          <a:prstGeom prst="round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Menschliche geistliche Führungseben </a:t>
            </a:r>
          </a:p>
        </p:txBody>
      </p:sp>
      <p:sp>
        <p:nvSpPr>
          <p:cNvPr id="55" name="Rechteck: abgerundete Ecken 54">
            <a:extLst>
              <a:ext uri="{FF2B5EF4-FFF2-40B4-BE49-F238E27FC236}">
                <a16:creationId xmlns:a16="http://schemas.microsoft.com/office/drawing/2014/main" id="{846DD7F5-7633-BEF5-3A6E-956555FFB13E}"/>
              </a:ext>
            </a:extLst>
          </p:cNvPr>
          <p:cNvSpPr/>
          <p:nvPr/>
        </p:nvSpPr>
        <p:spPr>
          <a:xfrm>
            <a:off x="4267633" y="1707754"/>
            <a:ext cx="2078368" cy="522514"/>
          </a:xfrm>
          <a:prstGeom prst="roundRect">
            <a:avLst/>
          </a:prstGeom>
          <a:solidFill>
            <a:srgbClr val="00B0F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Ruach</a:t>
            </a:r>
            <a:r>
              <a:rPr lang="de-DE" dirty="0"/>
              <a:t> Hl. Geist</a:t>
            </a:r>
          </a:p>
        </p:txBody>
      </p:sp>
      <p:sp>
        <p:nvSpPr>
          <p:cNvPr id="57" name="Rechteck: abgerundete Ecken 56">
            <a:extLst>
              <a:ext uri="{FF2B5EF4-FFF2-40B4-BE49-F238E27FC236}">
                <a16:creationId xmlns:a16="http://schemas.microsoft.com/office/drawing/2014/main" id="{56A60923-4E3B-61D5-9D8B-2F6B06039D6D}"/>
              </a:ext>
            </a:extLst>
          </p:cNvPr>
          <p:cNvSpPr/>
          <p:nvPr/>
        </p:nvSpPr>
        <p:spPr>
          <a:xfrm>
            <a:off x="2223832" y="5727918"/>
            <a:ext cx="1954468" cy="886281"/>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Arbeitsbereich Gebet</a:t>
            </a:r>
          </a:p>
        </p:txBody>
      </p:sp>
      <p:sp>
        <p:nvSpPr>
          <p:cNvPr id="61" name="Rechteck: abgerundete Ecken 60">
            <a:extLst>
              <a:ext uri="{FF2B5EF4-FFF2-40B4-BE49-F238E27FC236}">
                <a16:creationId xmlns:a16="http://schemas.microsoft.com/office/drawing/2014/main" id="{DEFF326D-7EED-9E16-EB18-260A401772F2}"/>
              </a:ext>
            </a:extLst>
          </p:cNvPr>
          <p:cNvSpPr/>
          <p:nvPr/>
        </p:nvSpPr>
        <p:spPr>
          <a:xfrm>
            <a:off x="3072949" y="381189"/>
            <a:ext cx="4467735" cy="645883"/>
          </a:xfrm>
          <a:prstGeom prst="roundRect">
            <a:avLst/>
          </a:prstGeom>
          <a:solidFill>
            <a:srgbClr val="FFFF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Verantwortungs- und kommunikationsebene „</a:t>
            </a:r>
            <a:r>
              <a:rPr lang="de-DE" i="1" dirty="0">
                <a:solidFill>
                  <a:schemeClr val="tx1"/>
                </a:solidFill>
              </a:rPr>
              <a:t>Vorstand“</a:t>
            </a:r>
          </a:p>
        </p:txBody>
      </p:sp>
      <p:sp>
        <p:nvSpPr>
          <p:cNvPr id="3" name="Rechteck: abgerundete Ecken 2">
            <a:extLst>
              <a:ext uri="{FF2B5EF4-FFF2-40B4-BE49-F238E27FC236}">
                <a16:creationId xmlns:a16="http://schemas.microsoft.com/office/drawing/2014/main" id="{2F5C7E8E-2FBE-C62C-2FC8-8ABEE7F4D41C}"/>
              </a:ext>
            </a:extLst>
          </p:cNvPr>
          <p:cNvSpPr/>
          <p:nvPr/>
        </p:nvSpPr>
        <p:spPr>
          <a:xfrm>
            <a:off x="3468648" y="5148297"/>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VG2</a:t>
            </a:r>
          </a:p>
        </p:txBody>
      </p:sp>
      <p:sp>
        <p:nvSpPr>
          <p:cNvPr id="6" name="Rechteck: abgerundete Ecken 5">
            <a:extLst>
              <a:ext uri="{FF2B5EF4-FFF2-40B4-BE49-F238E27FC236}">
                <a16:creationId xmlns:a16="http://schemas.microsoft.com/office/drawing/2014/main" id="{3D00A78B-14C3-9BD9-32AD-5338A082AC4C}"/>
              </a:ext>
            </a:extLst>
          </p:cNvPr>
          <p:cNvSpPr/>
          <p:nvPr/>
        </p:nvSpPr>
        <p:spPr>
          <a:xfrm>
            <a:off x="2267940" y="5143640"/>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VG1</a:t>
            </a:r>
          </a:p>
        </p:txBody>
      </p:sp>
      <p:sp>
        <p:nvSpPr>
          <p:cNvPr id="18" name="Rechteck: abgerundete Ecken 17">
            <a:extLst>
              <a:ext uri="{FF2B5EF4-FFF2-40B4-BE49-F238E27FC236}">
                <a16:creationId xmlns:a16="http://schemas.microsoft.com/office/drawing/2014/main" id="{D7471E04-FCAC-F94A-9D17-0AC65A9EA960}"/>
              </a:ext>
            </a:extLst>
          </p:cNvPr>
          <p:cNvSpPr/>
          <p:nvPr/>
        </p:nvSpPr>
        <p:spPr>
          <a:xfrm>
            <a:off x="4319332" y="5727918"/>
            <a:ext cx="1954468" cy="886281"/>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Arbeitsbereich Lehre</a:t>
            </a:r>
          </a:p>
        </p:txBody>
      </p:sp>
      <p:sp>
        <p:nvSpPr>
          <p:cNvPr id="20" name="Rechteck: abgerundete Ecken 19">
            <a:extLst>
              <a:ext uri="{FF2B5EF4-FFF2-40B4-BE49-F238E27FC236}">
                <a16:creationId xmlns:a16="http://schemas.microsoft.com/office/drawing/2014/main" id="{90C62AAE-68EE-CD04-A1C0-E54F9A42F8D4}"/>
              </a:ext>
            </a:extLst>
          </p:cNvPr>
          <p:cNvSpPr/>
          <p:nvPr/>
        </p:nvSpPr>
        <p:spPr>
          <a:xfrm>
            <a:off x="5564148" y="5148297"/>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VL2</a:t>
            </a:r>
          </a:p>
        </p:txBody>
      </p:sp>
      <p:sp>
        <p:nvSpPr>
          <p:cNvPr id="31" name="Rechteck: abgerundete Ecken 30">
            <a:extLst>
              <a:ext uri="{FF2B5EF4-FFF2-40B4-BE49-F238E27FC236}">
                <a16:creationId xmlns:a16="http://schemas.microsoft.com/office/drawing/2014/main" id="{1383354E-194B-60F8-C2E5-83D05C09A98B}"/>
              </a:ext>
            </a:extLst>
          </p:cNvPr>
          <p:cNvSpPr/>
          <p:nvPr/>
        </p:nvSpPr>
        <p:spPr>
          <a:xfrm>
            <a:off x="4363440" y="5143640"/>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VL1</a:t>
            </a:r>
          </a:p>
        </p:txBody>
      </p:sp>
      <p:sp>
        <p:nvSpPr>
          <p:cNvPr id="32" name="Rechteck: abgerundete Ecken 31">
            <a:extLst>
              <a:ext uri="{FF2B5EF4-FFF2-40B4-BE49-F238E27FC236}">
                <a16:creationId xmlns:a16="http://schemas.microsoft.com/office/drawing/2014/main" id="{660D6B2C-49BC-7E08-8ACD-71B087524389}"/>
              </a:ext>
            </a:extLst>
          </p:cNvPr>
          <p:cNvSpPr/>
          <p:nvPr/>
        </p:nvSpPr>
        <p:spPr>
          <a:xfrm>
            <a:off x="6414832" y="5727918"/>
            <a:ext cx="1954468" cy="886281"/>
          </a:xfrm>
          <a:prstGeom prst="roundRect">
            <a:avLst/>
          </a:prstGeom>
          <a:solidFill>
            <a:schemeClr val="accent3">
              <a:lumMod val="75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Arbeitsbereich Finanzen</a:t>
            </a:r>
          </a:p>
        </p:txBody>
      </p:sp>
      <p:sp>
        <p:nvSpPr>
          <p:cNvPr id="33" name="Rechteck: abgerundete Ecken 32">
            <a:extLst>
              <a:ext uri="{FF2B5EF4-FFF2-40B4-BE49-F238E27FC236}">
                <a16:creationId xmlns:a16="http://schemas.microsoft.com/office/drawing/2014/main" id="{163ADCBF-78F6-AAE8-E9B5-FA241BA4B58D}"/>
              </a:ext>
            </a:extLst>
          </p:cNvPr>
          <p:cNvSpPr/>
          <p:nvPr/>
        </p:nvSpPr>
        <p:spPr>
          <a:xfrm>
            <a:off x="7659648" y="5148297"/>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VF2</a:t>
            </a:r>
          </a:p>
        </p:txBody>
      </p:sp>
      <p:sp>
        <p:nvSpPr>
          <p:cNvPr id="34" name="Rechteck: abgerundete Ecken 33">
            <a:extLst>
              <a:ext uri="{FF2B5EF4-FFF2-40B4-BE49-F238E27FC236}">
                <a16:creationId xmlns:a16="http://schemas.microsoft.com/office/drawing/2014/main" id="{3C065563-5BBE-BAC6-245B-26AF65C7DDF7}"/>
              </a:ext>
            </a:extLst>
          </p:cNvPr>
          <p:cNvSpPr/>
          <p:nvPr/>
        </p:nvSpPr>
        <p:spPr>
          <a:xfrm>
            <a:off x="6458940" y="5143640"/>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VF1</a:t>
            </a:r>
          </a:p>
        </p:txBody>
      </p:sp>
      <p:sp>
        <p:nvSpPr>
          <p:cNvPr id="35" name="Rechteck: abgerundete Ecken 34">
            <a:extLst>
              <a:ext uri="{FF2B5EF4-FFF2-40B4-BE49-F238E27FC236}">
                <a16:creationId xmlns:a16="http://schemas.microsoft.com/office/drawing/2014/main" id="{D3421C82-655B-EFD5-B2B3-56704CFFC281}"/>
              </a:ext>
            </a:extLst>
          </p:cNvPr>
          <p:cNvSpPr/>
          <p:nvPr/>
        </p:nvSpPr>
        <p:spPr>
          <a:xfrm>
            <a:off x="114506" y="3238271"/>
            <a:ext cx="1954468" cy="886281"/>
          </a:xfrm>
          <a:prstGeom prst="roundRect">
            <a:avLst/>
          </a:prstGeom>
          <a:solidFill>
            <a:srgbClr val="92D05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Leitungsteam</a:t>
            </a:r>
          </a:p>
        </p:txBody>
      </p:sp>
      <p:sp>
        <p:nvSpPr>
          <p:cNvPr id="36" name="Rechteck: abgerundete Ecken 35">
            <a:extLst>
              <a:ext uri="{FF2B5EF4-FFF2-40B4-BE49-F238E27FC236}">
                <a16:creationId xmlns:a16="http://schemas.microsoft.com/office/drawing/2014/main" id="{9239071D-2014-2B72-4FAF-802C5249CA50}"/>
              </a:ext>
            </a:extLst>
          </p:cNvPr>
          <p:cNvSpPr/>
          <p:nvPr/>
        </p:nvSpPr>
        <p:spPr>
          <a:xfrm>
            <a:off x="103151" y="5126706"/>
            <a:ext cx="1954468" cy="886281"/>
          </a:xfrm>
          <a:prstGeom prst="roundRect">
            <a:avLst/>
          </a:prstGeom>
          <a:solidFill>
            <a:srgbClr val="92D05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Bereichsebene</a:t>
            </a:r>
          </a:p>
        </p:txBody>
      </p:sp>
      <p:sp>
        <p:nvSpPr>
          <p:cNvPr id="37" name="Rechteck: abgerundete Ecken 36">
            <a:extLst>
              <a:ext uri="{FF2B5EF4-FFF2-40B4-BE49-F238E27FC236}">
                <a16:creationId xmlns:a16="http://schemas.microsoft.com/office/drawing/2014/main" id="{517B27C9-EA5C-D418-5E61-59142F4402A0}"/>
              </a:ext>
            </a:extLst>
          </p:cNvPr>
          <p:cNvSpPr/>
          <p:nvPr/>
        </p:nvSpPr>
        <p:spPr>
          <a:xfrm>
            <a:off x="2264766" y="3317612"/>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VG1</a:t>
            </a:r>
          </a:p>
        </p:txBody>
      </p:sp>
      <p:sp>
        <p:nvSpPr>
          <p:cNvPr id="38" name="Rechteck: abgerundete Ecken 37">
            <a:extLst>
              <a:ext uri="{FF2B5EF4-FFF2-40B4-BE49-F238E27FC236}">
                <a16:creationId xmlns:a16="http://schemas.microsoft.com/office/drawing/2014/main" id="{8ECD4567-AEF4-0311-7B58-0486CAED78EB}"/>
              </a:ext>
            </a:extLst>
          </p:cNvPr>
          <p:cNvSpPr/>
          <p:nvPr/>
        </p:nvSpPr>
        <p:spPr>
          <a:xfrm>
            <a:off x="5018126" y="3317612"/>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VL1</a:t>
            </a:r>
          </a:p>
        </p:txBody>
      </p:sp>
      <p:sp>
        <p:nvSpPr>
          <p:cNvPr id="40" name="Rechteck: abgerundete Ecken 39">
            <a:extLst>
              <a:ext uri="{FF2B5EF4-FFF2-40B4-BE49-F238E27FC236}">
                <a16:creationId xmlns:a16="http://schemas.microsoft.com/office/drawing/2014/main" id="{28BBC810-F92E-6D23-FEED-53D9532CFF7F}"/>
              </a:ext>
            </a:extLst>
          </p:cNvPr>
          <p:cNvSpPr/>
          <p:nvPr/>
        </p:nvSpPr>
        <p:spPr>
          <a:xfrm>
            <a:off x="7689497" y="3292891"/>
            <a:ext cx="709652" cy="522514"/>
          </a:xfrm>
          <a:prstGeom prst="roundRect">
            <a:avLst/>
          </a:prstGeom>
          <a:solidFill>
            <a:srgbClr val="FFC00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VF1</a:t>
            </a:r>
          </a:p>
        </p:txBody>
      </p:sp>
      <p:cxnSp>
        <p:nvCxnSpPr>
          <p:cNvPr id="42" name="Gerader Verbinder 41">
            <a:extLst>
              <a:ext uri="{FF2B5EF4-FFF2-40B4-BE49-F238E27FC236}">
                <a16:creationId xmlns:a16="http://schemas.microsoft.com/office/drawing/2014/main" id="{5279D2A2-4C33-9E14-3677-1F4BD28B2A9C}"/>
              </a:ext>
            </a:extLst>
          </p:cNvPr>
          <p:cNvCxnSpPr>
            <a:cxnSpLocks/>
          </p:cNvCxnSpPr>
          <p:nvPr/>
        </p:nvCxnSpPr>
        <p:spPr>
          <a:xfrm>
            <a:off x="9461500" y="2819400"/>
            <a:ext cx="2562860" cy="0"/>
          </a:xfrm>
          <a:prstGeom prst="line">
            <a:avLst/>
          </a:prstGeom>
          <a:ln w="4762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5340651F-6B61-9AC5-63FE-DCF2A76B3B2E}"/>
              </a:ext>
            </a:extLst>
          </p:cNvPr>
          <p:cNvSpPr txBox="1"/>
          <p:nvPr/>
        </p:nvSpPr>
        <p:spPr>
          <a:xfrm>
            <a:off x="493458" y="1093085"/>
            <a:ext cx="9653842" cy="368907"/>
          </a:xfrm>
          <a:prstGeom prst="rect">
            <a:avLst/>
          </a:prstGeom>
          <a:noFill/>
        </p:spPr>
        <p:txBody>
          <a:bodyPr wrap="square" rtlCol="0">
            <a:spAutoFit/>
          </a:bodyPr>
          <a:lstStyle/>
          <a:p>
            <a:pPr algn="ctr"/>
            <a:r>
              <a:rPr lang="de-DE" dirty="0"/>
              <a:t>„ 1. und 2. Vorstand“ (nur noch per forma)</a:t>
            </a:r>
          </a:p>
        </p:txBody>
      </p:sp>
      <p:sp>
        <p:nvSpPr>
          <p:cNvPr id="46" name="Textfeld 45">
            <a:extLst>
              <a:ext uri="{FF2B5EF4-FFF2-40B4-BE49-F238E27FC236}">
                <a16:creationId xmlns:a16="http://schemas.microsoft.com/office/drawing/2014/main" id="{F107BFEB-1C86-2D1D-8BF6-38C1EBC42D4B}"/>
              </a:ext>
            </a:extLst>
          </p:cNvPr>
          <p:cNvSpPr txBox="1"/>
          <p:nvPr/>
        </p:nvSpPr>
        <p:spPr>
          <a:xfrm>
            <a:off x="2145037" y="3909933"/>
            <a:ext cx="2027363" cy="369332"/>
          </a:xfrm>
          <a:prstGeom prst="rect">
            <a:avLst/>
          </a:prstGeom>
          <a:noFill/>
        </p:spPr>
        <p:txBody>
          <a:bodyPr wrap="square" rtlCol="0">
            <a:spAutoFit/>
          </a:bodyPr>
          <a:lstStyle/>
          <a:p>
            <a:r>
              <a:rPr lang="de-DE" dirty="0"/>
              <a:t>(= Gebetsleiter)</a:t>
            </a:r>
          </a:p>
        </p:txBody>
      </p:sp>
      <p:sp>
        <p:nvSpPr>
          <p:cNvPr id="48" name="Textfeld 47">
            <a:extLst>
              <a:ext uri="{FF2B5EF4-FFF2-40B4-BE49-F238E27FC236}">
                <a16:creationId xmlns:a16="http://schemas.microsoft.com/office/drawing/2014/main" id="{9979C56B-E7B1-D016-2212-0D3BEEE3862A}"/>
              </a:ext>
            </a:extLst>
          </p:cNvPr>
          <p:cNvSpPr txBox="1"/>
          <p:nvPr/>
        </p:nvSpPr>
        <p:spPr>
          <a:xfrm>
            <a:off x="4902853" y="3909933"/>
            <a:ext cx="2592892" cy="369332"/>
          </a:xfrm>
          <a:prstGeom prst="rect">
            <a:avLst/>
          </a:prstGeom>
          <a:noFill/>
        </p:spPr>
        <p:txBody>
          <a:bodyPr wrap="square" rtlCol="0">
            <a:spAutoFit/>
          </a:bodyPr>
          <a:lstStyle/>
          <a:p>
            <a:r>
              <a:rPr lang="de-DE" dirty="0"/>
              <a:t>(= Ausbildungsleiter)</a:t>
            </a:r>
          </a:p>
        </p:txBody>
      </p:sp>
      <p:sp>
        <p:nvSpPr>
          <p:cNvPr id="50" name="Textfeld 49">
            <a:extLst>
              <a:ext uri="{FF2B5EF4-FFF2-40B4-BE49-F238E27FC236}">
                <a16:creationId xmlns:a16="http://schemas.microsoft.com/office/drawing/2014/main" id="{610183EE-9849-7E54-9E63-29EEAC3DC968}"/>
              </a:ext>
            </a:extLst>
          </p:cNvPr>
          <p:cNvSpPr txBox="1"/>
          <p:nvPr/>
        </p:nvSpPr>
        <p:spPr>
          <a:xfrm>
            <a:off x="7555386" y="3909933"/>
            <a:ext cx="1791962" cy="369332"/>
          </a:xfrm>
          <a:prstGeom prst="rect">
            <a:avLst/>
          </a:prstGeom>
          <a:noFill/>
        </p:spPr>
        <p:txBody>
          <a:bodyPr wrap="square" rtlCol="0">
            <a:spAutoFit/>
          </a:bodyPr>
          <a:lstStyle/>
          <a:p>
            <a:r>
              <a:rPr lang="de-DE" dirty="0"/>
              <a:t>(= Kassenwart)</a:t>
            </a:r>
          </a:p>
        </p:txBody>
      </p:sp>
      <p:sp>
        <p:nvSpPr>
          <p:cNvPr id="52" name="Textfeld 51">
            <a:extLst>
              <a:ext uri="{FF2B5EF4-FFF2-40B4-BE49-F238E27FC236}">
                <a16:creationId xmlns:a16="http://schemas.microsoft.com/office/drawing/2014/main" id="{5657DE89-49BC-C904-6497-5834714B4EAC}"/>
              </a:ext>
            </a:extLst>
          </p:cNvPr>
          <p:cNvSpPr txBox="1"/>
          <p:nvPr/>
        </p:nvSpPr>
        <p:spPr>
          <a:xfrm>
            <a:off x="2156870" y="4219619"/>
            <a:ext cx="7000942" cy="369332"/>
          </a:xfrm>
          <a:prstGeom prst="rect">
            <a:avLst/>
          </a:prstGeom>
          <a:noFill/>
        </p:spPr>
        <p:txBody>
          <a:bodyPr wrap="square" rtlCol="0">
            <a:spAutoFit/>
          </a:bodyPr>
          <a:lstStyle/>
          <a:p>
            <a:pPr algn="ctr"/>
            <a:r>
              <a:rPr lang="de-DE" dirty="0"/>
              <a:t>(                   = „offizielle Vorstandsmitglieder“                        )</a:t>
            </a:r>
          </a:p>
        </p:txBody>
      </p:sp>
      <p:cxnSp>
        <p:nvCxnSpPr>
          <p:cNvPr id="56" name="Gerade Verbindung mit Pfeil 55">
            <a:extLst>
              <a:ext uri="{FF2B5EF4-FFF2-40B4-BE49-F238E27FC236}">
                <a16:creationId xmlns:a16="http://schemas.microsoft.com/office/drawing/2014/main" id="{96E309F9-20AB-82EA-A0A7-BDD8DAF8F6BF}"/>
              </a:ext>
            </a:extLst>
          </p:cNvPr>
          <p:cNvCxnSpPr/>
          <p:nvPr/>
        </p:nvCxnSpPr>
        <p:spPr>
          <a:xfrm>
            <a:off x="3072949" y="3589867"/>
            <a:ext cx="182990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2" name="Gerade Verbindung mit Pfeil 61">
            <a:extLst>
              <a:ext uri="{FF2B5EF4-FFF2-40B4-BE49-F238E27FC236}">
                <a16:creationId xmlns:a16="http://schemas.microsoft.com/office/drawing/2014/main" id="{8D3A620A-1CD7-E14A-5D2D-8B353B2390A3}"/>
              </a:ext>
            </a:extLst>
          </p:cNvPr>
          <p:cNvCxnSpPr/>
          <p:nvPr/>
        </p:nvCxnSpPr>
        <p:spPr>
          <a:xfrm>
            <a:off x="5808896" y="3582612"/>
            <a:ext cx="182990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4" name="Geschweifte Klammer rechts 63">
            <a:extLst>
              <a:ext uri="{FF2B5EF4-FFF2-40B4-BE49-F238E27FC236}">
                <a16:creationId xmlns:a16="http://schemas.microsoft.com/office/drawing/2014/main" id="{0B452B76-D782-18B1-279E-C3DA97D87D94}"/>
              </a:ext>
            </a:extLst>
          </p:cNvPr>
          <p:cNvSpPr/>
          <p:nvPr/>
        </p:nvSpPr>
        <p:spPr>
          <a:xfrm rot="16200000">
            <a:off x="4906830" y="17982"/>
            <a:ext cx="738227" cy="532674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67" name="Textfeld 66">
            <a:extLst>
              <a:ext uri="{FF2B5EF4-FFF2-40B4-BE49-F238E27FC236}">
                <a16:creationId xmlns:a16="http://schemas.microsoft.com/office/drawing/2014/main" id="{EC2C6B4A-27FF-17FD-EC16-A983A7FA8C47}"/>
              </a:ext>
            </a:extLst>
          </p:cNvPr>
          <p:cNvSpPr txBox="1"/>
          <p:nvPr/>
        </p:nvSpPr>
        <p:spPr>
          <a:xfrm>
            <a:off x="6102871" y="3250633"/>
            <a:ext cx="1517617" cy="369332"/>
          </a:xfrm>
          <a:prstGeom prst="rect">
            <a:avLst/>
          </a:prstGeom>
          <a:noFill/>
        </p:spPr>
        <p:txBody>
          <a:bodyPr wrap="square" rtlCol="0">
            <a:spAutoFit/>
          </a:bodyPr>
          <a:lstStyle/>
          <a:p>
            <a:r>
              <a:rPr lang="de-DE" dirty="0"/>
              <a:t>Austausch</a:t>
            </a:r>
          </a:p>
        </p:txBody>
      </p:sp>
      <p:sp>
        <p:nvSpPr>
          <p:cNvPr id="68" name="Textfeld 67">
            <a:extLst>
              <a:ext uri="{FF2B5EF4-FFF2-40B4-BE49-F238E27FC236}">
                <a16:creationId xmlns:a16="http://schemas.microsoft.com/office/drawing/2014/main" id="{1EEBB2D4-3034-3905-68DA-AB13E7AE97DF}"/>
              </a:ext>
            </a:extLst>
          </p:cNvPr>
          <p:cNvSpPr txBox="1"/>
          <p:nvPr/>
        </p:nvSpPr>
        <p:spPr>
          <a:xfrm>
            <a:off x="3333148" y="3265970"/>
            <a:ext cx="1517617" cy="369332"/>
          </a:xfrm>
          <a:prstGeom prst="rect">
            <a:avLst/>
          </a:prstGeom>
          <a:noFill/>
        </p:spPr>
        <p:txBody>
          <a:bodyPr wrap="square" rtlCol="0">
            <a:spAutoFit/>
          </a:bodyPr>
          <a:lstStyle/>
          <a:p>
            <a:r>
              <a:rPr lang="de-DE" dirty="0"/>
              <a:t>Austausch</a:t>
            </a:r>
          </a:p>
        </p:txBody>
      </p:sp>
      <p:sp>
        <p:nvSpPr>
          <p:cNvPr id="69" name="Textfeld 68">
            <a:extLst>
              <a:ext uri="{FF2B5EF4-FFF2-40B4-BE49-F238E27FC236}">
                <a16:creationId xmlns:a16="http://schemas.microsoft.com/office/drawing/2014/main" id="{8905CB36-4211-F73C-F24E-4AF2E438389C}"/>
              </a:ext>
            </a:extLst>
          </p:cNvPr>
          <p:cNvSpPr txBox="1"/>
          <p:nvPr/>
        </p:nvSpPr>
        <p:spPr>
          <a:xfrm>
            <a:off x="3307692" y="2300075"/>
            <a:ext cx="4312796" cy="369332"/>
          </a:xfrm>
          <a:prstGeom prst="rect">
            <a:avLst/>
          </a:prstGeom>
          <a:noFill/>
        </p:spPr>
        <p:txBody>
          <a:bodyPr wrap="square" rtlCol="0">
            <a:spAutoFit/>
          </a:bodyPr>
          <a:lstStyle/>
          <a:p>
            <a:r>
              <a:rPr lang="de-DE" dirty="0"/>
              <a:t>Rücksprache mit       Antwort von</a:t>
            </a:r>
          </a:p>
        </p:txBody>
      </p:sp>
      <p:sp>
        <p:nvSpPr>
          <p:cNvPr id="70" name="Textfeld 69">
            <a:extLst>
              <a:ext uri="{FF2B5EF4-FFF2-40B4-BE49-F238E27FC236}">
                <a16:creationId xmlns:a16="http://schemas.microsoft.com/office/drawing/2014/main" id="{D35A5B38-C0E0-DEB8-074E-026335583FD4}"/>
              </a:ext>
            </a:extLst>
          </p:cNvPr>
          <p:cNvSpPr txBox="1"/>
          <p:nvPr/>
        </p:nvSpPr>
        <p:spPr>
          <a:xfrm>
            <a:off x="3320176" y="3586035"/>
            <a:ext cx="1517617" cy="369332"/>
          </a:xfrm>
          <a:prstGeom prst="rect">
            <a:avLst/>
          </a:prstGeom>
          <a:noFill/>
        </p:spPr>
        <p:txBody>
          <a:bodyPr wrap="square" rtlCol="0">
            <a:spAutoFit/>
          </a:bodyPr>
          <a:lstStyle/>
          <a:p>
            <a:r>
              <a:rPr lang="de-DE" dirty="0"/>
              <a:t>Beschluss</a:t>
            </a:r>
          </a:p>
        </p:txBody>
      </p:sp>
      <p:sp>
        <p:nvSpPr>
          <p:cNvPr id="71" name="Textfeld 70">
            <a:extLst>
              <a:ext uri="{FF2B5EF4-FFF2-40B4-BE49-F238E27FC236}">
                <a16:creationId xmlns:a16="http://schemas.microsoft.com/office/drawing/2014/main" id="{117D6318-8998-2E65-4EF6-465DB94BBED6}"/>
              </a:ext>
            </a:extLst>
          </p:cNvPr>
          <p:cNvSpPr txBox="1"/>
          <p:nvPr/>
        </p:nvSpPr>
        <p:spPr>
          <a:xfrm>
            <a:off x="6112239" y="3586035"/>
            <a:ext cx="1517617" cy="369332"/>
          </a:xfrm>
          <a:prstGeom prst="rect">
            <a:avLst/>
          </a:prstGeom>
          <a:noFill/>
        </p:spPr>
        <p:txBody>
          <a:bodyPr wrap="square" rtlCol="0">
            <a:spAutoFit/>
          </a:bodyPr>
          <a:lstStyle/>
          <a:p>
            <a:r>
              <a:rPr lang="de-DE" dirty="0"/>
              <a:t>Beschluss</a:t>
            </a:r>
          </a:p>
        </p:txBody>
      </p:sp>
      <p:cxnSp>
        <p:nvCxnSpPr>
          <p:cNvPr id="4" name="Gerade Verbindung mit Pfeil 3">
            <a:extLst>
              <a:ext uri="{FF2B5EF4-FFF2-40B4-BE49-F238E27FC236}">
                <a16:creationId xmlns:a16="http://schemas.microsoft.com/office/drawing/2014/main" id="{E89223F5-57AB-A70B-2B01-B1940DA366F8}"/>
              </a:ext>
            </a:extLst>
          </p:cNvPr>
          <p:cNvCxnSpPr>
            <a:stCxn id="71" idx="2"/>
          </p:cNvCxnSpPr>
          <p:nvPr/>
        </p:nvCxnSpPr>
        <p:spPr>
          <a:xfrm>
            <a:off x="6871048" y="3955367"/>
            <a:ext cx="818449" cy="1188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Gerade Verbindung mit Pfeil 38">
            <a:extLst>
              <a:ext uri="{FF2B5EF4-FFF2-40B4-BE49-F238E27FC236}">
                <a16:creationId xmlns:a16="http://schemas.microsoft.com/office/drawing/2014/main" id="{95035D36-223D-F388-6AA9-5EADAA2FFD80}"/>
              </a:ext>
            </a:extLst>
          </p:cNvPr>
          <p:cNvCxnSpPr>
            <a:cxnSpLocks/>
          </p:cNvCxnSpPr>
          <p:nvPr/>
        </p:nvCxnSpPr>
        <p:spPr>
          <a:xfrm flipH="1">
            <a:off x="6682983" y="3953975"/>
            <a:ext cx="176233" cy="1171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1000" fill="hold"/>
                                        <p:tgtEl>
                                          <p:spTgt spid="43"/>
                                        </p:tgtEl>
                                        <p:attrNameLst>
                                          <p:attrName>ppt_x</p:attrName>
                                        </p:attrNameLst>
                                      </p:cBhvr>
                                      <p:tavLst>
                                        <p:tav tm="0">
                                          <p:val>
                                            <p:strVal val="1+#ppt_w/2"/>
                                          </p:val>
                                        </p:tav>
                                        <p:tav tm="100000">
                                          <p:val>
                                            <p:strVal val="#ppt_x"/>
                                          </p:val>
                                        </p:tav>
                                      </p:tavLst>
                                    </p:anim>
                                    <p:anim calcmode="lin" valueType="num">
                                      <p:cBhvr additive="base">
                                        <p:cTn id="18" dur="1000" fill="hold"/>
                                        <p:tgtEl>
                                          <p:spTgt spid="4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100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1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righ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left)">
                                      <p:cBhvr>
                                        <p:cTn id="36" dur="1000"/>
                                        <p:tgtEl>
                                          <p:spTgt spid="57"/>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0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1000"/>
                                        <p:tgtEl>
                                          <p:spTgt spid="32"/>
                                        </p:tgtEl>
                                      </p:cBhvr>
                                    </p:animEffect>
                                  </p:childTnLst>
                                </p:cTn>
                              </p:par>
                            </p:childTnLst>
                          </p:cTn>
                        </p:par>
                        <p:par>
                          <p:cTn id="44" fill="hold">
                            <p:stCondLst>
                              <p:cond delay="2500"/>
                            </p:stCondLst>
                            <p:childTnLst>
                              <p:par>
                                <p:cTn id="45" presetID="22" presetClass="entr" presetSubtype="8" fill="hold" grpId="0" nodeType="afterEffect">
                                  <p:stCondLst>
                                    <p:cond delay="100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1000"/>
                                        <p:tgtEl>
                                          <p:spTgt spid="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1000"/>
                                        <p:tgtEl>
                                          <p:spTgt spid="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10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1000"/>
                                        <p:tgtEl>
                                          <p:spTgt spid="2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1000"/>
                                        <p:tgtEl>
                                          <p:spTgt spid="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1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500"/>
                            </p:stCondLst>
                            <p:childTnLst>
                              <p:par>
                                <p:cTn id="69" presetID="22" presetClass="exit" presetSubtype="8" fill="hold" grpId="1" nodeType="afterEffect">
                                  <p:stCondLst>
                                    <p:cond delay="1000"/>
                                  </p:stCondLst>
                                  <p:childTnLst>
                                    <p:animEffect transition="out" filter="wipe(left)">
                                      <p:cBhvr>
                                        <p:cTn id="70" dur="1000"/>
                                        <p:tgtEl>
                                          <p:spTgt spid="6"/>
                                        </p:tgtEl>
                                      </p:cBhvr>
                                    </p:animEffect>
                                    <p:set>
                                      <p:cBhvr>
                                        <p:cTn id="71" dur="1" fill="hold">
                                          <p:stCondLst>
                                            <p:cond delay="999"/>
                                          </p:stCondLst>
                                        </p:cTn>
                                        <p:tgtEl>
                                          <p:spTgt spid="6"/>
                                        </p:tgtEl>
                                        <p:attrNameLst>
                                          <p:attrName>style.visibility</p:attrName>
                                        </p:attrNameLst>
                                      </p:cBhvr>
                                      <p:to>
                                        <p:strVal val="hidden"/>
                                      </p:to>
                                    </p:se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10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childTnLst>
                                </p:cTn>
                              </p:par>
                              <p:par>
                                <p:cTn id="79" presetID="22" presetClass="exit" presetSubtype="8" fill="hold" grpId="1" nodeType="withEffect">
                                  <p:stCondLst>
                                    <p:cond delay="0"/>
                                  </p:stCondLst>
                                  <p:childTnLst>
                                    <p:animEffect transition="out" filter="wipe(left)">
                                      <p:cBhvr>
                                        <p:cTn id="80" dur="1000"/>
                                        <p:tgtEl>
                                          <p:spTgt spid="31"/>
                                        </p:tgtEl>
                                      </p:cBhvr>
                                    </p:animEffect>
                                    <p:set>
                                      <p:cBhvr>
                                        <p:cTn id="81" dur="1" fill="hold">
                                          <p:stCondLst>
                                            <p:cond delay="999"/>
                                          </p:stCondLst>
                                        </p:cTn>
                                        <p:tgtEl>
                                          <p:spTgt spid="31"/>
                                        </p:tgtEl>
                                        <p:attrNameLst>
                                          <p:attrName>style.visibility</p:attrName>
                                        </p:attrNameLst>
                                      </p:cBhvr>
                                      <p:to>
                                        <p:strVal val="hidden"/>
                                      </p:to>
                                    </p:set>
                                  </p:childTnLst>
                                </p:cTn>
                              </p:par>
                              <p:par>
                                <p:cTn id="82" presetID="22" presetClass="entr" presetSubtype="8"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1000"/>
                                        <p:tgtEl>
                                          <p:spTgt spid="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0"/>
                                        <p:tgtEl>
                                          <p:spTgt spid="48"/>
                                        </p:tgtEl>
                                      </p:cBhvr>
                                    </p:animEffect>
                                  </p:childTnLst>
                                </p:cTn>
                              </p:par>
                              <p:par>
                                <p:cTn id="88" presetID="22" presetClass="exit" presetSubtype="8" fill="hold" grpId="1" nodeType="withEffect">
                                  <p:stCondLst>
                                    <p:cond delay="0"/>
                                  </p:stCondLst>
                                  <p:childTnLst>
                                    <p:animEffect transition="out" filter="wipe(left)">
                                      <p:cBhvr>
                                        <p:cTn id="89" dur="1000"/>
                                        <p:tgtEl>
                                          <p:spTgt spid="34"/>
                                        </p:tgtEl>
                                      </p:cBhvr>
                                    </p:animEffect>
                                    <p:set>
                                      <p:cBhvr>
                                        <p:cTn id="90" dur="1" fill="hold">
                                          <p:stCondLst>
                                            <p:cond delay="999"/>
                                          </p:stCondLst>
                                        </p:cTn>
                                        <p:tgtEl>
                                          <p:spTgt spid="34"/>
                                        </p:tgtEl>
                                        <p:attrNameLst>
                                          <p:attrName>style.visibility</p:attrName>
                                        </p:attrNameLst>
                                      </p:cBhvr>
                                      <p:to>
                                        <p:strVal val="hidden"/>
                                      </p:to>
                                    </p:set>
                                  </p:childTnLst>
                                </p:cTn>
                              </p:par>
                              <p:par>
                                <p:cTn id="91" presetID="22" presetClass="entr" presetSubtype="8"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left)">
                                      <p:cBhvr>
                                        <p:cTn id="93" dur="10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1000"/>
                                        <p:tgtEl>
                                          <p:spTgt spid="50"/>
                                        </p:tgtEl>
                                      </p:cBhvr>
                                    </p:animEffect>
                                  </p:childTnLst>
                                </p:cTn>
                              </p:par>
                            </p:childTnLst>
                          </p:cTn>
                        </p:par>
                        <p:par>
                          <p:cTn id="97" fill="hold">
                            <p:stCondLst>
                              <p:cond delay="3500"/>
                            </p:stCondLst>
                            <p:childTnLst>
                              <p:par>
                                <p:cTn id="98" presetID="10" presetClass="entr" presetSubtype="0" fill="hold" grpId="0" nodeType="afterEffect">
                                  <p:stCondLst>
                                    <p:cond delay="100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1000"/>
                                        <p:tgtEl>
                                          <p:spTgt spid="6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1000"/>
                                        <p:tgtEl>
                                          <p:spTgt spid="67"/>
                                        </p:tgtEl>
                                      </p:cBhvr>
                                    </p:animEffect>
                                  </p:childTnLst>
                                </p:cTn>
                              </p:par>
                              <p:par>
                                <p:cTn id="109" presetID="16" presetClass="entr" presetSubtype="37" fill="hold"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barn(outVertical)">
                                      <p:cBhvr>
                                        <p:cTn id="111" dur="1000"/>
                                        <p:tgtEl>
                                          <p:spTgt spid="56"/>
                                        </p:tgtEl>
                                      </p:cBhvr>
                                    </p:animEffect>
                                  </p:childTnLst>
                                </p:cTn>
                              </p:par>
                              <p:par>
                                <p:cTn id="112" presetID="16" presetClass="entr" presetSubtype="37" fill="hold" nodeType="with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1000"/>
                                        <p:tgtEl>
                                          <p:spTgt spid="6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down)">
                                      <p:cBhvr>
                                        <p:cTn id="119" dur="1000"/>
                                        <p:tgtEl>
                                          <p:spTgt spid="6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1000"/>
                                        <p:tgtEl>
                                          <p:spTgt spid="7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1000"/>
                                        <p:tgtEl>
                                          <p:spTgt spid="7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2" nodeType="click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left)">
                                      <p:cBhvr>
                                        <p:cTn id="135" dur="1000"/>
                                        <p:tgtEl>
                                          <p:spTgt spid="34"/>
                                        </p:tgtEl>
                                      </p:cBhvr>
                                    </p:animEffect>
                                  </p:childTnLst>
                                </p:cTn>
                              </p:par>
                              <p:par>
                                <p:cTn id="136" presetID="22" presetClass="entr" presetSubtype="1" fill="hold" nodeType="withEffect">
                                  <p:stCondLst>
                                    <p:cond delay="0"/>
                                  </p:stCondLst>
                                  <p:childTnLst>
                                    <p:set>
                                      <p:cBhvr>
                                        <p:cTn id="137" dur="1" fill="hold">
                                          <p:stCondLst>
                                            <p:cond delay="0"/>
                                          </p:stCondLst>
                                        </p:cTn>
                                        <p:tgtEl>
                                          <p:spTgt spid="4"/>
                                        </p:tgtEl>
                                        <p:attrNameLst>
                                          <p:attrName>style.visibility</p:attrName>
                                        </p:attrNameLst>
                                      </p:cBhvr>
                                      <p:to>
                                        <p:strVal val="visible"/>
                                      </p:to>
                                    </p:set>
                                    <p:animEffect transition="in" filter="wipe(up)">
                                      <p:cBhvr>
                                        <p:cTn id="138" dur="1000"/>
                                        <p:tgtEl>
                                          <p:spTgt spid="4"/>
                                        </p:tgtEl>
                                      </p:cBhvr>
                                    </p:animEffect>
                                  </p:childTnLst>
                                </p:cTn>
                              </p:par>
                              <p:par>
                                <p:cTn id="139" presetID="22" presetClass="entr" presetSubtype="1" fill="hold" nodeType="with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up)">
                                      <p:cBhvr>
                                        <p:cTn id="14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55" grpId="0" animBg="1"/>
      <p:bldP spid="57" grpId="0" animBg="1"/>
      <p:bldP spid="3" grpId="0" animBg="1"/>
      <p:bldP spid="6" grpId="0" animBg="1"/>
      <p:bldP spid="6" grpId="1" animBg="1"/>
      <p:bldP spid="18" grpId="0" animBg="1"/>
      <p:bldP spid="20" grpId="0" animBg="1"/>
      <p:bldP spid="31" grpId="0" animBg="1"/>
      <p:bldP spid="31" grpId="1" animBg="1"/>
      <p:bldP spid="32" grpId="0" animBg="1"/>
      <p:bldP spid="33" grpId="0" animBg="1"/>
      <p:bldP spid="34" grpId="0" animBg="1"/>
      <p:bldP spid="34" grpId="1" animBg="1"/>
      <p:bldP spid="34" grpId="2" animBg="1"/>
      <p:bldP spid="35" grpId="0" animBg="1"/>
      <p:bldP spid="36" grpId="0" animBg="1"/>
      <p:bldP spid="37" grpId="0" animBg="1"/>
      <p:bldP spid="38" grpId="0" animBg="1"/>
      <p:bldP spid="40" grpId="0" animBg="1"/>
      <p:bldP spid="44" grpId="0"/>
      <p:bldP spid="46" grpId="0"/>
      <p:bldP spid="48" grpId="0"/>
      <p:bldP spid="50" grpId="0"/>
      <p:bldP spid="52" grpId="0"/>
      <p:bldP spid="64" grpId="0" animBg="1"/>
      <p:bldP spid="67" grpId="0"/>
      <p:bldP spid="68" grpId="0"/>
      <p:bldP spid="69" grpId="0"/>
      <p:bldP spid="70" grpId="0"/>
      <p:bldP spid="71"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513</Words>
  <Application>Microsoft Office PowerPoint</Application>
  <PresentationFormat>Breitbild</PresentationFormat>
  <Paragraphs>108</Paragraphs>
  <Slides>9</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Aptos</vt:lpstr>
      <vt:lpstr>Arial</vt:lpstr>
      <vt:lpstr>Trebuchet MS</vt:lpstr>
      <vt:lpstr>Wingdings 3</vt:lpstr>
      <vt:lpstr>Facette</vt:lpstr>
      <vt:lpstr>Beziehungs- und Arbeitsstrukturen im M´Kaddesh e.V. Befreiungsdienst</vt:lpstr>
      <vt:lpstr>Notwendigkeit</vt:lpstr>
      <vt:lpstr>Überlgungsansatz</vt:lpstr>
      <vt:lpstr>Überlgungsansatz</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Petra Simon</dc:creator>
  <cp:lastModifiedBy>Petra Simon</cp:lastModifiedBy>
  <cp:revision>5</cp:revision>
  <dcterms:created xsi:type="dcterms:W3CDTF">2025-09-01T13:01:35Z</dcterms:created>
  <dcterms:modified xsi:type="dcterms:W3CDTF">2025-09-02T14:26:33Z</dcterms:modified>
</cp:coreProperties>
</file>