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77" r:id="rId3"/>
    <p:sldId id="279" r:id="rId4"/>
    <p:sldId id="283" r:id="rId5"/>
    <p:sldId id="281" r:id="rId6"/>
    <p:sldId id="282" r:id="rId7"/>
    <p:sldId id="275" r:id="rId8"/>
    <p:sldId id="278" r:id="rId9"/>
    <p:sldId id="280"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82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de-DE"/>
              <a:t>Mastertitelformat bearbeiten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56941BA3-9968-4007-805C-674186A3C2F6}" type="datetimeFigureOut">
              <a:rPr lang="de-DE" smtClean="0"/>
              <a:t>05.11.2024</a:t>
            </a:fld>
            <a:endParaRPr lang="de-DE"/>
          </a:p>
        </p:txBody>
      </p:sp>
      <p:sp>
        <p:nvSpPr>
          <p:cNvPr id="5" name="Footer Placeholder 4"/>
          <p:cNvSpPr>
            <a:spLocks noGrp="1"/>
          </p:cNvSpPr>
          <p:nvPr>
            <p:ph type="ftr" sz="quarter" idx="11"/>
          </p:nvPr>
        </p:nvSpPr>
        <p:spPr/>
        <p:txBody>
          <a:bodyPr/>
          <a:lstStyle/>
          <a:p>
            <a:endParaRPr lang="de-DE"/>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44410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de-DE"/>
              <a:t>Mastertitelformat bearbeiten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56941BA3-9968-4007-805C-674186A3C2F6}" type="datetimeFigureOut">
              <a:rPr lang="de-DE" smtClean="0"/>
              <a:t>05.11.2024</a:t>
            </a:fld>
            <a:endParaRPr lang="de-DE"/>
          </a:p>
        </p:txBody>
      </p:sp>
      <p:sp>
        <p:nvSpPr>
          <p:cNvPr id="5" name="Footer Placeholder 4"/>
          <p:cNvSpPr>
            <a:spLocks noGrp="1"/>
          </p:cNvSpPr>
          <p:nvPr>
            <p:ph type="ftr" sz="quarter" idx="11"/>
          </p:nvPr>
        </p:nvSpPr>
        <p:spPr/>
        <p:txBody>
          <a:bodyPr/>
          <a:lstStyle/>
          <a:p>
            <a:endParaRPr lang="de-D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2187167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e-DE"/>
              <a:t>Mastertitelformat bearbeiten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56941BA3-9968-4007-805C-674186A3C2F6}" type="datetimeFigureOut">
              <a:rPr lang="de-DE" smtClean="0"/>
              <a:t>05.11.2024</a:t>
            </a:fld>
            <a:endParaRPr lang="de-DE"/>
          </a:p>
        </p:txBody>
      </p:sp>
      <p:sp>
        <p:nvSpPr>
          <p:cNvPr id="5" name="Footer Placeholder 4"/>
          <p:cNvSpPr>
            <a:spLocks noGrp="1"/>
          </p:cNvSpPr>
          <p:nvPr>
            <p:ph type="ftr" sz="quarter" idx="11"/>
          </p:nvPr>
        </p:nvSpPr>
        <p:spPr/>
        <p:txBody>
          <a:bodyPr/>
          <a:lstStyle/>
          <a:p>
            <a:endParaRPr lang="de-DE"/>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E575010-03E7-4B10-8BA8-2E51C895FB31}" type="slidenum">
              <a:rPr lang="de-DE" smtClean="0"/>
              <a:t>‹Nr.›</a:t>
            </a:fld>
            <a:endParaRPr lang="de-DE"/>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943260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de-DE"/>
              <a:t>Mastertitelformat bearbeiten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e-DE"/>
              <a:t>Mastertextformat bearbeiten</a:t>
            </a:r>
          </a:p>
        </p:txBody>
      </p:sp>
      <p:sp>
        <p:nvSpPr>
          <p:cNvPr id="5" name="Date Placeholder 4"/>
          <p:cNvSpPr>
            <a:spLocks noGrp="1"/>
          </p:cNvSpPr>
          <p:nvPr>
            <p:ph type="dt" sz="half" idx="10"/>
          </p:nvPr>
        </p:nvSpPr>
        <p:spPr/>
        <p:txBody>
          <a:bodyPr/>
          <a:lstStyle/>
          <a:p>
            <a:fld id="{56941BA3-9968-4007-805C-674186A3C2F6}" type="datetimeFigureOut">
              <a:rPr lang="de-DE" smtClean="0"/>
              <a:t>05.11.2024</a:t>
            </a:fld>
            <a:endParaRPr lang="de-DE"/>
          </a:p>
        </p:txBody>
      </p:sp>
      <p:sp>
        <p:nvSpPr>
          <p:cNvPr id="6" name="Footer Placeholder 5"/>
          <p:cNvSpPr>
            <a:spLocks noGrp="1"/>
          </p:cNvSpPr>
          <p:nvPr>
            <p:ph type="ftr" sz="quarter" idx="11"/>
          </p:nvPr>
        </p:nvSpPr>
        <p:spPr/>
        <p:txBody>
          <a:bodyPr/>
          <a:lstStyle/>
          <a:p>
            <a:endParaRPr lang="de-D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6635592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e-DE"/>
              <a:t>Mastertitelformat bearbeiten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e-DE"/>
              <a:t>Mastertextformat bearbeiten</a:t>
            </a:r>
          </a:p>
        </p:txBody>
      </p:sp>
      <p:sp>
        <p:nvSpPr>
          <p:cNvPr id="5" name="Date Placeholder 4"/>
          <p:cNvSpPr>
            <a:spLocks noGrp="1"/>
          </p:cNvSpPr>
          <p:nvPr>
            <p:ph type="dt" sz="half" idx="10"/>
          </p:nvPr>
        </p:nvSpPr>
        <p:spPr/>
        <p:txBody>
          <a:bodyPr/>
          <a:lstStyle/>
          <a:p>
            <a:fld id="{56941BA3-9968-4007-805C-674186A3C2F6}" type="datetimeFigureOut">
              <a:rPr lang="de-DE" smtClean="0"/>
              <a:t>05.11.2024</a:t>
            </a:fld>
            <a:endParaRPr lang="de-DE"/>
          </a:p>
        </p:txBody>
      </p:sp>
      <p:sp>
        <p:nvSpPr>
          <p:cNvPr id="6" name="Footer Placeholder 5"/>
          <p:cNvSpPr>
            <a:spLocks noGrp="1"/>
          </p:cNvSpPr>
          <p:nvPr>
            <p:ph type="ftr" sz="quarter" idx="11"/>
          </p:nvPr>
        </p:nvSpPr>
        <p:spPr/>
        <p:txBody>
          <a:bodyPr/>
          <a:lstStyle/>
          <a:p>
            <a:endParaRPr lang="de-DE"/>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E575010-03E7-4B10-8BA8-2E51C895FB31}" type="slidenum">
              <a:rPr lang="de-DE" smtClean="0"/>
              <a:t>‹Nr.›</a:t>
            </a:fld>
            <a:endParaRPr lang="de-DE"/>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41485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de-DE"/>
              <a:t>Mastertitelformat bearbeiten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e-DE"/>
              <a:t>Mastertextformat bearbeiten</a:t>
            </a:r>
          </a:p>
        </p:txBody>
      </p:sp>
      <p:sp>
        <p:nvSpPr>
          <p:cNvPr id="5" name="Date Placeholder 4"/>
          <p:cNvSpPr>
            <a:spLocks noGrp="1"/>
          </p:cNvSpPr>
          <p:nvPr>
            <p:ph type="dt" sz="half" idx="10"/>
          </p:nvPr>
        </p:nvSpPr>
        <p:spPr/>
        <p:txBody>
          <a:bodyPr/>
          <a:lstStyle/>
          <a:p>
            <a:fld id="{56941BA3-9968-4007-805C-674186A3C2F6}" type="datetimeFigureOut">
              <a:rPr lang="de-DE" smtClean="0"/>
              <a:t>05.11.2024</a:t>
            </a:fld>
            <a:endParaRPr lang="de-DE"/>
          </a:p>
        </p:txBody>
      </p:sp>
      <p:sp>
        <p:nvSpPr>
          <p:cNvPr id="6" name="Footer Placeholder 5"/>
          <p:cNvSpPr>
            <a:spLocks noGrp="1"/>
          </p:cNvSpPr>
          <p:nvPr>
            <p:ph type="ftr" sz="quarter" idx="11"/>
          </p:nvPr>
        </p:nvSpPr>
        <p:spPr/>
        <p:txBody>
          <a:bodyPr/>
          <a:lstStyle/>
          <a:p>
            <a:endParaRPr lang="de-D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8969704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56941BA3-9968-4007-805C-674186A3C2F6}" type="datetimeFigureOut">
              <a:rPr lang="de-DE" smtClean="0"/>
              <a:t>05.11.2024</a:t>
            </a:fld>
            <a:endParaRPr lang="de-DE"/>
          </a:p>
        </p:txBody>
      </p:sp>
      <p:sp>
        <p:nvSpPr>
          <p:cNvPr id="5" name="Footer Placeholder 4"/>
          <p:cNvSpPr>
            <a:spLocks noGrp="1"/>
          </p:cNvSpPr>
          <p:nvPr>
            <p:ph type="ftr" sz="quarter" idx="11"/>
          </p:nvPr>
        </p:nvSpPr>
        <p:spPr/>
        <p:txBody>
          <a:bodyPr/>
          <a:lstStyle/>
          <a:p>
            <a:endParaRPr lang="de-D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8685607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de-DE"/>
              <a:t>Mastertitelformat bearbeiten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56941BA3-9968-4007-805C-674186A3C2F6}" type="datetimeFigureOut">
              <a:rPr lang="de-DE" smtClean="0"/>
              <a:t>05.11.2024</a:t>
            </a:fld>
            <a:endParaRPr lang="de-DE"/>
          </a:p>
        </p:txBody>
      </p:sp>
      <p:sp>
        <p:nvSpPr>
          <p:cNvPr id="5" name="Footer Placeholder 4"/>
          <p:cNvSpPr>
            <a:spLocks noGrp="1"/>
          </p:cNvSpPr>
          <p:nvPr>
            <p:ph type="ftr" sz="quarter" idx="11"/>
          </p:nvPr>
        </p:nvSpPr>
        <p:spPr/>
        <p:txBody>
          <a:bodyPr/>
          <a:lstStyle/>
          <a:p>
            <a:endParaRPr lang="de-D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2623543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de-DE"/>
              <a:t>Mastertitelformat bearbeiten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56941BA3-9968-4007-805C-674186A3C2F6}" type="datetimeFigureOut">
              <a:rPr lang="de-DE" smtClean="0"/>
              <a:t>05.11.2024</a:t>
            </a:fld>
            <a:endParaRPr lang="de-DE"/>
          </a:p>
        </p:txBody>
      </p:sp>
      <p:sp>
        <p:nvSpPr>
          <p:cNvPr id="5" name="Footer Placeholder 4"/>
          <p:cNvSpPr>
            <a:spLocks noGrp="1"/>
          </p:cNvSpPr>
          <p:nvPr>
            <p:ph type="ftr" sz="quarter" idx="11"/>
          </p:nvPr>
        </p:nvSpPr>
        <p:spPr/>
        <p:txBody>
          <a:bodyPr/>
          <a:lstStyle/>
          <a:p>
            <a:endParaRPr lang="de-D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3618256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de-DE"/>
              <a:t>Mastertitelformat bearbeiten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56941BA3-9968-4007-805C-674186A3C2F6}" type="datetimeFigureOut">
              <a:rPr lang="de-DE" smtClean="0"/>
              <a:t>05.11.2024</a:t>
            </a:fld>
            <a:endParaRPr lang="de-DE"/>
          </a:p>
        </p:txBody>
      </p:sp>
      <p:sp>
        <p:nvSpPr>
          <p:cNvPr id="5" name="Footer Placeholder 4"/>
          <p:cNvSpPr>
            <a:spLocks noGrp="1"/>
          </p:cNvSpPr>
          <p:nvPr>
            <p:ph type="ftr" sz="quarter" idx="11"/>
          </p:nvPr>
        </p:nvSpPr>
        <p:spPr/>
        <p:txBody>
          <a:bodyPr/>
          <a:lstStyle/>
          <a:p>
            <a:endParaRPr lang="de-D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1143282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56941BA3-9968-4007-805C-674186A3C2F6}" type="datetimeFigureOut">
              <a:rPr lang="de-DE" smtClean="0"/>
              <a:t>05.11.2024</a:t>
            </a:fld>
            <a:endParaRPr lang="de-DE"/>
          </a:p>
        </p:txBody>
      </p:sp>
      <p:sp>
        <p:nvSpPr>
          <p:cNvPr id="6" name="Footer Placeholder 5"/>
          <p:cNvSpPr>
            <a:spLocks noGrp="1"/>
          </p:cNvSpPr>
          <p:nvPr>
            <p:ph type="ftr" sz="quarter" idx="11"/>
          </p:nvPr>
        </p:nvSpPr>
        <p:spPr/>
        <p:txBody>
          <a:bodyPr/>
          <a:lstStyle/>
          <a:p>
            <a:endParaRPr lang="de-DE"/>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4027236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e-DE"/>
              <a:t>Mastertitelformat bearbeiten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56941BA3-9968-4007-805C-674186A3C2F6}" type="datetimeFigureOut">
              <a:rPr lang="de-DE" smtClean="0"/>
              <a:t>05.11.2024</a:t>
            </a:fld>
            <a:endParaRPr lang="de-DE"/>
          </a:p>
        </p:txBody>
      </p:sp>
      <p:sp>
        <p:nvSpPr>
          <p:cNvPr id="8" name="Footer Placeholder 7"/>
          <p:cNvSpPr>
            <a:spLocks noGrp="1"/>
          </p:cNvSpPr>
          <p:nvPr>
            <p:ph type="ftr" sz="quarter" idx="11"/>
          </p:nvPr>
        </p:nvSpPr>
        <p:spPr/>
        <p:txBody>
          <a:bodyPr/>
          <a:lstStyle/>
          <a:p>
            <a:endParaRPr lang="de-DE"/>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3497903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56941BA3-9968-4007-805C-674186A3C2F6}" type="datetimeFigureOut">
              <a:rPr lang="de-DE" smtClean="0"/>
              <a:t>05.11.2024</a:t>
            </a:fld>
            <a:endParaRPr lang="de-DE"/>
          </a:p>
        </p:txBody>
      </p:sp>
      <p:sp>
        <p:nvSpPr>
          <p:cNvPr id="4" name="Footer Placeholder 3"/>
          <p:cNvSpPr>
            <a:spLocks noGrp="1"/>
          </p:cNvSpPr>
          <p:nvPr>
            <p:ph type="ftr" sz="quarter" idx="11"/>
          </p:nvPr>
        </p:nvSpPr>
        <p:spPr/>
        <p:txBody>
          <a:bodyPr/>
          <a:lstStyle/>
          <a:p>
            <a:endParaRPr lang="de-DE"/>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370921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941BA3-9968-4007-805C-674186A3C2F6}" type="datetimeFigureOut">
              <a:rPr lang="de-DE" smtClean="0"/>
              <a:t>05.11.2024</a:t>
            </a:fld>
            <a:endParaRPr lang="de-DE"/>
          </a:p>
        </p:txBody>
      </p:sp>
      <p:sp>
        <p:nvSpPr>
          <p:cNvPr id="3" name="Footer Placeholder 2"/>
          <p:cNvSpPr>
            <a:spLocks noGrp="1"/>
          </p:cNvSpPr>
          <p:nvPr>
            <p:ph type="ftr" sz="quarter" idx="11"/>
          </p:nvPr>
        </p:nvSpPr>
        <p:spPr/>
        <p:txBody>
          <a:bodyPr/>
          <a:lstStyle/>
          <a:p>
            <a:endParaRPr lang="de-DE"/>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4253814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de-DE"/>
              <a:t>Mastertitelformat bearbeiten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56941BA3-9968-4007-805C-674186A3C2F6}" type="datetimeFigureOut">
              <a:rPr lang="de-DE" smtClean="0"/>
              <a:t>05.11.2024</a:t>
            </a:fld>
            <a:endParaRPr lang="de-DE"/>
          </a:p>
        </p:txBody>
      </p:sp>
      <p:sp>
        <p:nvSpPr>
          <p:cNvPr id="6" name="Footer Placeholder 5"/>
          <p:cNvSpPr>
            <a:spLocks noGrp="1"/>
          </p:cNvSpPr>
          <p:nvPr>
            <p:ph type="ftr" sz="quarter" idx="11"/>
          </p:nvPr>
        </p:nvSpPr>
        <p:spPr/>
        <p:txBody>
          <a:bodyPr/>
          <a:lstStyle/>
          <a:p>
            <a:endParaRPr lang="de-DE"/>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1135920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de-DE"/>
              <a:t>Mastertitelformat bearbeiten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56941BA3-9968-4007-805C-674186A3C2F6}" type="datetimeFigureOut">
              <a:rPr lang="de-DE" smtClean="0"/>
              <a:t>05.11.2024</a:t>
            </a:fld>
            <a:endParaRPr lang="de-DE"/>
          </a:p>
        </p:txBody>
      </p:sp>
      <p:sp>
        <p:nvSpPr>
          <p:cNvPr id="6" name="Footer Placeholder 5"/>
          <p:cNvSpPr>
            <a:spLocks noGrp="1"/>
          </p:cNvSpPr>
          <p:nvPr>
            <p:ph type="ftr" sz="quarter" idx="11"/>
          </p:nvPr>
        </p:nvSpPr>
        <p:spPr/>
        <p:txBody>
          <a:bodyPr/>
          <a:lstStyle/>
          <a:p>
            <a:endParaRPr lang="de-D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2381391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de-DE"/>
              <a:t>Mastertitelformat bearbeiten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6941BA3-9968-4007-805C-674186A3C2F6}" type="datetimeFigureOut">
              <a:rPr lang="de-DE" smtClean="0"/>
              <a:t>05.11.2024</a:t>
            </a:fld>
            <a:endParaRPr lang="de-DE"/>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de-DE"/>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E575010-03E7-4B10-8BA8-2E51C895FB31}" type="slidenum">
              <a:rPr lang="de-DE" smtClean="0"/>
              <a:t>‹Nr.›</a:t>
            </a:fld>
            <a:endParaRPr lang="de-DE"/>
          </a:p>
        </p:txBody>
      </p:sp>
    </p:spTree>
    <p:extLst>
      <p:ext uri="{BB962C8B-B14F-4D97-AF65-F5344CB8AC3E}">
        <p14:creationId xmlns:p14="http://schemas.microsoft.com/office/powerpoint/2010/main" val="36514148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2">
            <a:extLst>
              <a:ext uri="{FF2B5EF4-FFF2-40B4-BE49-F238E27FC236}">
                <a16:creationId xmlns:a16="http://schemas.microsoft.com/office/drawing/2014/main" id="{04F58027-5EA6-40BA-9D8D-1673D35A748E}"/>
              </a:ext>
            </a:extLst>
          </p:cNvPr>
          <p:cNvSpPr txBox="1">
            <a:spLocks/>
          </p:cNvSpPr>
          <p:nvPr/>
        </p:nvSpPr>
        <p:spPr>
          <a:xfrm>
            <a:off x="2559529" y="1382138"/>
            <a:ext cx="8915400" cy="318986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algn="ctr"/>
            <a:r>
              <a:rPr lang="de-DE" sz="6000" b="1" dirty="0"/>
              <a:t>Befreiungsgebet </a:t>
            </a:r>
          </a:p>
          <a:p>
            <a:pPr marL="0" indent="0" algn="ctr">
              <a:buNone/>
            </a:pPr>
            <a:r>
              <a:rPr lang="de-DE" sz="6000" b="1" dirty="0"/>
              <a:t>vs.</a:t>
            </a:r>
          </a:p>
          <a:p>
            <a:pPr algn="ctr"/>
            <a:r>
              <a:rPr lang="de-DE" sz="6000" b="1" dirty="0"/>
              <a:t> Befreiungsdienst</a:t>
            </a:r>
          </a:p>
          <a:p>
            <a:endParaRPr lang="de-DE" sz="4000" dirty="0"/>
          </a:p>
          <a:p>
            <a:endParaRPr lang="de-DE" sz="4000" dirty="0"/>
          </a:p>
        </p:txBody>
      </p:sp>
      <p:pic>
        <p:nvPicPr>
          <p:cNvPr id="7" name="Grafik 6" descr="Ein Bild, das Text, Katze enthält.&#10;&#10;Automatisch generierte Beschreibung">
            <a:extLst>
              <a:ext uri="{FF2B5EF4-FFF2-40B4-BE49-F238E27FC236}">
                <a16:creationId xmlns:a16="http://schemas.microsoft.com/office/drawing/2014/main" id="{F7DDF9F6-99AE-0A2B-1A91-2FF127AB75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781" y="468701"/>
            <a:ext cx="755826" cy="1043602"/>
          </a:xfrm>
          <a:prstGeom prst="rect">
            <a:avLst/>
          </a:prstGeom>
        </p:spPr>
      </p:pic>
    </p:spTree>
    <p:extLst>
      <p:ext uri="{BB962C8B-B14F-4D97-AF65-F5344CB8AC3E}">
        <p14:creationId xmlns:p14="http://schemas.microsoft.com/office/powerpoint/2010/main" val="1451408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9F6E9092-E15C-4D75-A7BC-1B87AC741B68}"/>
              </a:ext>
            </a:extLst>
          </p:cNvPr>
          <p:cNvSpPr>
            <a:spLocks noGrp="1"/>
          </p:cNvSpPr>
          <p:nvPr>
            <p:ph idx="1"/>
          </p:nvPr>
        </p:nvSpPr>
        <p:spPr>
          <a:xfrm>
            <a:off x="2495906" y="688968"/>
            <a:ext cx="8915400" cy="4774855"/>
          </a:xfrm>
        </p:spPr>
        <p:txBody>
          <a:bodyPr>
            <a:normAutofit lnSpcReduction="10000"/>
          </a:bodyPr>
          <a:lstStyle/>
          <a:p>
            <a:r>
              <a:rPr lang="de-DE" sz="3200" b="1" dirty="0"/>
              <a:t>Befreiungsgebet</a:t>
            </a:r>
          </a:p>
          <a:p>
            <a:endParaRPr lang="de-DE" sz="2400" b="1" dirty="0"/>
          </a:p>
          <a:p>
            <a:r>
              <a:rPr lang="de-DE" sz="2400" b="1" i="0" dirty="0">
                <a:solidFill>
                  <a:srgbClr val="333333"/>
                </a:solidFill>
                <a:effectLst/>
                <a:latin typeface="Roboto" panose="02000000000000000000" pitchFamily="2" charset="0"/>
              </a:rPr>
              <a:t>Die Siebzig aber kehrten mit Freuden zurück und sprachen: Herr, auch die Dämonen sind uns untertan in deinem Namen! </a:t>
            </a:r>
            <a:r>
              <a:rPr lang="de-DE" sz="2400" b="1" i="0" baseline="30000" dirty="0">
                <a:solidFill>
                  <a:srgbClr val="333333"/>
                </a:solidFill>
                <a:effectLst/>
                <a:latin typeface="Roboto" panose="02000000000000000000" pitchFamily="2" charset="0"/>
              </a:rPr>
              <a:t>18</a:t>
            </a:r>
            <a:r>
              <a:rPr lang="de-DE" sz="2400" b="1" i="0" dirty="0">
                <a:solidFill>
                  <a:srgbClr val="333333"/>
                </a:solidFill>
                <a:effectLst/>
                <a:latin typeface="Roboto" panose="02000000000000000000" pitchFamily="2" charset="0"/>
              </a:rPr>
              <a:t> Da sprach er zu ihnen: Ich sah den Satan wie einen Blitz vom Himmel fallen. </a:t>
            </a:r>
            <a:r>
              <a:rPr lang="de-DE" sz="2400" b="1" i="0" baseline="30000" dirty="0">
                <a:solidFill>
                  <a:srgbClr val="333333"/>
                </a:solidFill>
                <a:effectLst/>
                <a:latin typeface="Roboto" panose="02000000000000000000" pitchFamily="2" charset="0"/>
              </a:rPr>
              <a:t>19</a:t>
            </a:r>
            <a:r>
              <a:rPr lang="de-DE" sz="2400" b="1" i="0" dirty="0">
                <a:solidFill>
                  <a:srgbClr val="333333"/>
                </a:solidFill>
                <a:effectLst/>
                <a:latin typeface="Roboto" panose="02000000000000000000" pitchFamily="2" charset="0"/>
              </a:rPr>
              <a:t> Siehe, ich habe euch Vollmacht verliehen, auf Schlangen und Skorpione zu treten, und über alle Gewalt des Feindes; und nichts wird euch beschädigen. </a:t>
            </a:r>
            <a:r>
              <a:rPr lang="de-DE" sz="2400" b="1" i="0" baseline="30000" dirty="0">
                <a:solidFill>
                  <a:srgbClr val="333333"/>
                </a:solidFill>
                <a:effectLst/>
                <a:latin typeface="Roboto" panose="02000000000000000000" pitchFamily="2" charset="0"/>
              </a:rPr>
              <a:t>20</a:t>
            </a:r>
            <a:r>
              <a:rPr lang="de-DE" sz="2400" b="1" i="0" dirty="0">
                <a:solidFill>
                  <a:srgbClr val="333333"/>
                </a:solidFill>
                <a:effectLst/>
                <a:latin typeface="Roboto" panose="02000000000000000000" pitchFamily="2" charset="0"/>
              </a:rPr>
              <a:t> Doch nicht darüber freuet euch, </a:t>
            </a:r>
            <a:r>
              <a:rPr lang="de-DE" sz="2400" b="1" i="0" dirty="0" err="1">
                <a:solidFill>
                  <a:srgbClr val="333333"/>
                </a:solidFill>
                <a:effectLst/>
                <a:latin typeface="Roboto" panose="02000000000000000000" pitchFamily="2" charset="0"/>
              </a:rPr>
              <a:t>daß</a:t>
            </a:r>
            <a:r>
              <a:rPr lang="de-DE" sz="2400" b="1" i="0" dirty="0">
                <a:solidFill>
                  <a:srgbClr val="333333"/>
                </a:solidFill>
                <a:effectLst/>
                <a:latin typeface="Roboto" panose="02000000000000000000" pitchFamily="2" charset="0"/>
              </a:rPr>
              <a:t> euch die Geister untertan sind; freuet euch aber, </a:t>
            </a:r>
            <a:r>
              <a:rPr lang="de-DE" sz="2400" b="1" i="0" dirty="0" err="1">
                <a:solidFill>
                  <a:srgbClr val="333333"/>
                </a:solidFill>
                <a:effectLst/>
                <a:latin typeface="Roboto" panose="02000000000000000000" pitchFamily="2" charset="0"/>
              </a:rPr>
              <a:t>daß</a:t>
            </a:r>
            <a:r>
              <a:rPr lang="de-DE" sz="2400" b="1" i="0" dirty="0">
                <a:solidFill>
                  <a:srgbClr val="333333"/>
                </a:solidFill>
                <a:effectLst/>
                <a:latin typeface="Roboto" panose="02000000000000000000" pitchFamily="2" charset="0"/>
              </a:rPr>
              <a:t> eure Namen im Himmel eingeschrieben sind</a:t>
            </a:r>
          </a:p>
          <a:p>
            <a:r>
              <a:rPr lang="de-DE" sz="2400" b="1" dirty="0" err="1">
                <a:solidFill>
                  <a:srgbClr val="333333"/>
                </a:solidFill>
                <a:latin typeface="Roboto" panose="02000000000000000000" pitchFamily="2" charset="0"/>
              </a:rPr>
              <a:t>Lk</a:t>
            </a:r>
            <a:r>
              <a:rPr lang="de-DE" sz="2400" b="1" dirty="0">
                <a:solidFill>
                  <a:srgbClr val="333333"/>
                </a:solidFill>
                <a:latin typeface="Roboto" panose="02000000000000000000" pitchFamily="2" charset="0"/>
              </a:rPr>
              <a:t> 10 17-21</a:t>
            </a:r>
            <a:endParaRPr lang="de-DE" sz="2400" b="1" i="0" dirty="0">
              <a:solidFill>
                <a:srgbClr val="333333"/>
              </a:solidFill>
              <a:effectLst/>
              <a:latin typeface="Roboto" panose="02000000000000000000" pitchFamily="2" charset="0"/>
            </a:endParaRPr>
          </a:p>
          <a:p>
            <a:endParaRPr lang="de-DE" sz="2400" b="0" i="0" dirty="0">
              <a:solidFill>
                <a:srgbClr val="333333"/>
              </a:solidFill>
              <a:effectLst/>
              <a:latin typeface="Roboto" panose="02000000000000000000" pitchFamily="2" charset="0"/>
            </a:endParaRPr>
          </a:p>
          <a:p>
            <a:pPr marL="1371600" lvl="3" indent="0">
              <a:buNone/>
            </a:pPr>
            <a:endParaRPr lang="de-DE" sz="2600" dirty="0"/>
          </a:p>
          <a:p>
            <a:pPr marL="1371600" lvl="3" indent="0">
              <a:buNone/>
            </a:pPr>
            <a:endParaRPr lang="de-DE" sz="2000" dirty="0"/>
          </a:p>
          <a:p>
            <a:pPr marL="1371600" lvl="3" indent="0">
              <a:buNone/>
            </a:pPr>
            <a:endParaRPr lang="de-DE" sz="2000" dirty="0"/>
          </a:p>
        </p:txBody>
      </p:sp>
      <p:pic>
        <p:nvPicPr>
          <p:cNvPr id="6" name="Grafik 5" descr="Ein Bild, das Text, Katze enthält.&#10;&#10;Automatisch generierte Beschreibung">
            <a:extLst>
              <a:ext uri="{FF2B5EF4-FFF2-40B4-BE49-F238E27FC236}">
                <a16:creationId xmlns:a16="http://schemas.microsoft.com/office/drawing/2014/main" id="{BF7A0681-AA2B-598F-3CFF-BE5FE50F4C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781" y="468701"/>
            <a:ext cx="755826" cy="1043602"/>
          </a:xfrm>
          <a:prstGeom prst="rect">
            <a:avLst/>
          </a:prstGeom>
        </p:spPr>
      </p:pic>
    </p:spTree>
    <p:extLst>
      <p:ext uri="{BB962C8B-B14F-4D97-AF65-F5344CB8AC3E}">
        <p14:creationId xmlns:p14="http://schemas.microsoft.com/office/powerpoint/2010/main" val="579324001"/>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9F6E9092-E15C-4D75-A7BC-1B87AC741B68}"/>
              </a:ext>
            </a:extLst>
          </p:cNvPr>
          <p:cNvSpPr>
            <a:spLocks noGrp="1"/>
          </p:cNvSpPr>
          <p:nvPr>
            <p:ph idx="1"/>
          </p:nvPr>
        </p:nvSpPr>
        <p:spPr>
          <a:xfrm>
            <a:off x="2495906" y="643812"/>
            <a:ext cx="8915400" cy="5711832"/>
          </a:xfrm>
        </p:spPr>
        <p:txBody>
          <a:bodyPr>
            <a:normAutofit/>
          </a:bodyPr>
          <a:lstStyle/>
          <a:p>
            <a:r>
              <a:rPr lang="de-DE" sz="3200" b="1" dirty="0"/>
              <a:t>Befreiungsgebet</a:t>
            </a:r>
          </a:p>
          <a:p>
            <a:endParaRPr lang="de-DE" sz="2400" b="1" dirty="0"/>
          </a:p>
          <a:p>
            <a:pPr>
              <a:lnSpc>
                <a:spcPct val="107000"/>
              </a:lnSpc>
              <a:spcBef>
                <a:spcPts val="50"/>
              </a:spcBef>
              <a:spcAft>
                <a:spcPts val="800"/>
              </a:spcAft>
            </a:pPr>
            <a:r>
              <a:rPr lang="de-DE" sz="2400" b="1" kern="100" dirty="0">
                <a:effectLst/>
                <a:latin typeface="Times New Roman" panose="02020603050405020304" pitchFamily="18" charset="0"/>
                <a:ea typeface="Calibri" panose="020F0502020204030204" pitchFamily="34" charset="0"/>
                <a:cs typeface="Times New Roman" panose="02020603050405020304" pitchFamily="18" charset="0"/>
              </a:rPr>
              <a:t>Beim Befreiungsgebet handelt es sich nach Lk. 10 1-10; 17-21 um eine generelle Anordnung bzw. Befähigung unseres Herrn an uns alle. Wer also in die Reihen der „70“ eintreten will wird mit Hilfe des Heiligen Geistes fähig sein auf Schlangen und Skorpione zu treten und seine Macht (in Gott) über den Feind auszuüben. </a:t>
            </a:r>
            <a:endParaRPr lang="de-DE"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230"/>
              </a:spcBef>
              <a:spcAft>
                <a:spcPts val="800"/>
              </a:spcAft>
            </a:pPr>
            <a:r>
              <a:rPr lang="de-DE" sz="2400" b="1" kern="100" dirty="0">
                <a:effectLst/>
                <a:latin typeface="Times New Roman" panose="02020603050405020304" pitchFamily="18" charset="0"/>
                <a:ea typeface="Calibri" panose="020F0502020204030204" pitchFamily="34" charset="0"/>
                <a:cs typeface="Times New Roman" panose="02020603050405020304" pitchFamily="18" charset="0"/>
              </a:rPr>
              <a:t>Dabei treten wir hier vorrangig auf die uns vom Heiligen Geist akuten gezeigten „Schlangen und Skorpione“ In unserem eigenen Leben und im Leben unserer Geschwister.</a:t>
            </a:r>
            <a:endParaRPr lang="de-DE"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1371600" lvl="3" indent="0">
              <a:buNone/>
            </a:pPr>
            <a:endParaRPr lang="de-DE" sz="2600" b="1" dirty="0"/>
          </a:p>
          <a:p>
            <a:pPr marL="1371600" lvl="3" indent="0">
              <a:buNone/>
            </a:pPr>
            <a:endParaRPr lang="de-DE" sz="2000" dirty="0"/>
          </a:p>
          <a:p>
            <a:pPr marL="1371600" lvl="3" indent="0">
              <a:buNone/>
            </a:pPr>
            <a:endParaRPr lang="de-DE" sz="2000" dirty="0"/>
          </a:p>
        </p:txBody>
      </p:sp>
      <p:pic>
        <p:nvPicPr>
          <p:cNvPr id="6" name="Grafik 5" descr="Ein Bild, das Text, Katze enthält.&#10;&#10;Automatisch generierte Beschreibung">
            <a:extLst>
              <a:ext uri="{FF2B5EF4-FFF2-40B4-BE49-F238E27FC236}">
                <a16:creationId xmlns:a16="http://schemas.microsoft.com/office/drawing/2014/main" id="{BF7A0681-AA2B-598F-3CFF-BE5FE50F4C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781" y="468701"/>
            <a:ext cx="755826" cy="1043602"/>
          </a:xfrm>
          <a:prstGeom prst="rect">
            <a:avLst/>
          </a:prstGeom>
        </p:spPr>
      </p:pic>
    </p:spTree>
    <p:extLst>
      <p:ext uri="{BB962C8B-B14F-4D97-AF65-F5344CB8AC3E}">
        <p14:creationId xmlns:p14="http://schemas.microsoft.com/office/powerpoint/2010/main" val="2646404453"/>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9F6E9092-E15C-4D75-A7BC-1B87AC741B68}"/>
              </a:ext>
            </a:extLst>
          </p:cNvPr>
          <p:cNvSpPr>
            <a:spLocks noGrp="1"/>
          </p:cNvSpPr>
          <p:nvPr>
            <p:ph idx="1"/>
          </p:nvPr>
        </p:nvSpPr>
        <p:spPr>
          <a:xfrm>
            <a:off x="2495906" y="643812"/>
            <a:ext cx="8915400" cy="5711832"/>
          </a:xfrm>
        </p:spPr>
        <p:txBody>
          <a:bodyPr>
            <a:normAutofit/>
          </a:bodyPr>
          <a:lstStyle/>
          <a:p>
            <a:r>
              <a:rPr lang="de-DE" sz="3200" b="1" dirty="0"/>
              <a:t>Befreiungsgebet</a:t>
            </a:r>
          </a:p>
          <a:p>
            <a:endParaRPr lang="de-DE" sz="2400" b="1" dirty="0"/>
          </a:p>
          <a:p>
            <a:pPr>
              <a:lnSpc>
                <a:spcPct val="107000"/>
              </a:lnSpc>
              <a:spcBef>
                <a:spcPts val="230"/>
              </a:spcBef>
              <a:spcAft>
                <a:spcPts val="800"/>
              </a:spcAft>
            </a:pPr>
            <a:r>
              <a:rPr lang="de-DE" sz="2400" b="1" kern="100" dirty="0">
                <a:effectLst/>
                <a:latin typeface="Times New Roman" panose="02020603050405020304" pitchFamily="18" charset="0"/>
                <a:ea typeface="Calibri" panose="020F0502020204030204" pitchFamily="34" charset="0"/>
                <a:cs typeface="Times New Roman" panose="02020603050405020304" pitchFamily="18" charset="0"/>
              </a:rPr>
              <a:t>Das ist ein generelles Mandat. Überall, wo wir damit konfrontiert werden, dürfen wir unter der Leitung des Heiligen Geistes aktiv werden und unsere Regentschaft über den Feind ausüben.</a:t>
            </a:r>
            <a:endParaRPr lang="de-DE"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230"/>
              </a:spcBef>
              <a:spcAft>
                <a:spcPts val="800"/>
              </a:spcAft>
            </a:pPr>
            <a:r>
              <a:rPr lang="de-DE" sz="2400" b="1" kern="100" dirty="0">
                <a:effectLst/>
                <a:latin typeface="Times New Roman" panose="02020603050405020304" pitchFamily="18" charset="0"/>
                <a:ea typeface="Calibri" panose="020F0502020204030204" pitchFamily="34" charset="0"/>
                <a:cs typeface="Times New Roman" panose="02020603050405020304" pitchFamily="18" charset="0"/>
              </a:rPr>
              <a:t>Wir verrichten diesen Dienst mit den Stiefeln unserer Waffenrüstung (Eph. 6) als Krieger des Herrn.</a:t>
            </a:r>
            <a:endParaRPr lang="de-DE"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230"/>
              </a:spcBef>
              <a:spcAft>
                <a:spcPts val="800"/>
              </a:spcAft>
            </a:pPr>
            <a:r>
              <a:rPr lang="de-DE" sz="2400" b="1" kern="100" dirty="0">
                <a:effectLst/>
                <a:latin typeface="Times New Roman" panose="02020603050405020304" pitchFamily="18" charset="0"/>
                <a:ea typeface="Calibri" panose="020F0502020204030204" pitchFamily="34" charset="0"/>
                <a:cs typeface="Times New Roman" panose="02020603050405020304" pitchFamily="18" charset="0"/>
              </a:rPr>
              <a:t>Wichtig ist aber auch hier, wenn uns zweifelsfrei gezeigt wird, dass wir einen solchen akuten Dienst nicht durchführen sollen, so müssen wir Gott auch darin Gehorsam leisten</a:t>
            </a:r>
            <a:r>
              <a:rPr lang="de-DE" sz="1800" b="1"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de-DE" sz="18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1371600" lvl="3" indent="0">
              <a:buNone/>
            </a:pPr>
            <a:endParaRPr lang="de-DE" sz="2600" dirty="0"/>
          </a:p>
          <a:p>
            <a:pPr marL="1371600" lvl="3" indent="0">
              <a:buNone/>
            </a:pPr>
            <a:endParaRPr lang="de-DE" sz="2600" dirty="0"/>
          </a:p>
          <a:p>
            <a:pPr marL="1371600" lvl="3" indent="0">
              <a:buNone/>
            </a:pPr>
            <a:endParaRPr lang="de-DE" sz="2000" dirty="0"/>
          </a:p>
          <a:p>
            <a:pPr marL="1371600" lvl="3" indent="0">
              <a:buNone/>
            </a:pPr>
            <a:endParaRPr lang="de-DE" sz="2000" dirty="0"/>
          </a:p>
        </p:txBody>
      </p:sp>
      <p:pic>
        <p:nvPicPr>
          <p:cNvPr id="6" name="Grafik 5" descr="Ein Bild, das Text, Katze enthält.&#10;&#10;Automatisch generierte Beschreibung">
            <a:extLst>
              <a:ext uri="{FF2B5EF4-FFF2-40B4-BE49-F238E27FC236}">
                <a16:creationId xmlns:a16="http://schemas.microsoft.com/office/drawing/2014/main" id="{BF7A0681-AA2B-598F-3CFF-BE5FE50F4C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781" y="468701"/>
            <a:ext cx="755826" cy="1043602"/>
          </a:xfrm>
          <a:prstGeom prst="rect">
            <a:avLst/>
          </a:prstGeom>
        </p:spPr>
      </p:pic>
    </p:spTree>
    <p:extLst>
      <p:ext uri="{BB962C8B-B14F-4D97-AF65-F5344CB8AC3E}">
        <p14:creationId xmlns:p14="http://schemas.microsoft.com/office/powerpoint/2010/main" val="3079147116"/>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9F6E9092-E15C-4D75-A7BC-1B87AC741B68}"/>
              </a:ext>
            </a:extLst>
          </p:cNvPr>
          <p:cNvSpPr>
            <a:spLocks noGrp="1"/>
          </p:cNvSpPr>
          <p:nvPr>
            <p:ph idx="1"/>
          </p:nvPr>
        </p:nvSpPr>
        <p:spPr>
          <a:xfrm>
            <a:off x="2495906" y="643812"/>
            <a:ext cx="8915400" cy="4774855"/>
          </a:xfrm>
        </p:spPr>
        <p:txBody>
          <a:bodyPr>
            <a:normAutofit/>
          </a:bodyPr>
          <a:lstStyle/>
          <a:p>
            <a:r>
              <a:rPr lang="de-DE" sz="3200" b="1" dirty="0"/>
              <a:t>Befreiungsdienst</a:t>
            </a:r>
          </a:p>
          <a:p>
            <a:endParaRPr lang="de-DE" sz="2400" b="1" dirty="0"/>
          </a:p>
          <a:p>
            <a:pPr algn="ctr">
              <a:lnSpc>
                <a:spcPct val="107000"/>
              </a:lnSpc>
              <a:spcBef>
                <a:spcPts val="230"/>
              </a:spcBef>
              <a:spcAft>
                <a:spcPts val="800"/>
              </a:spcAft>
            </a:pPr>
            <a:r>
              <a:rPr lang="de-DE" sz="2400" b="0" i="0" dirty="0">
                <a:solidFill>
                  <a:srgbClr val="333333"/>
                </a:solidFill>
                <a:effectLst/>
                <a:latin typeface="Roboto" panose="02000000000000000000" pitchFamily="2" charset="0"/>
              </a:rPr>
              <a:t> </a:t>
            </a:r>
            <a:r>
              <a:rPr lang="de-DE" sz="3600" b="1" u="sng" kern="100" dirty="0">
                <a:effectLst/>
                <a:latin typeface="Times New Roman" panose="02020603050405020304" pitchFamily="18" charset="0"/>
                <a:ea typeface="Calibri" panose="020F0502020204030204" pitchFamily="34" charset="0"/>
                <a:cs typeface="Times New Roman" panose="02020603050405020304" pitchFamily="18" charset="0"/>
              </a:rPr>
              <a:t>Befreiungsdienst</a:t>
            </a:r>
            <a:r>
              <a:rPr lang="de-DE" sz="3600" u="sng" kern="100" dirty="0">
                <a:effectLst/>
                <a:latin typeface="Times New Roman" panose="02020603050405020304" pitchFamily="18" charset="0"/>
                <a:ea typeface="Calibri" panose="020F0502020204030204" pitchFamily="34" charset="0"/>
                <a:cs typeface="Times New Roman" panose="02020603050405020304" pitchFamily="18" charset="0"/>
              </a:rPr>
              <a:t> ist das vom Geist Gottes autorisierte und organisierte Gebet zur Beendigung aller Anrechte des Feindes und</a:t>
            </a:r>
            <a:r>
              <a:rPr lang="de-DE" sz="3600" u="sng" kern="100" dirty="0">
                <a:latin typeface="Calibri" panose="020F0502020204030204" pitchFamily="34" charset="0"/>
                <a:ea typeface="Calibri" panose="020F0502020204030204" pitchFamily="34" charset="0"/>
                <a:cs typeface="Times New Roman" panose="02020603050405020304" pitchFamily="18" charset="0"/>
              </a:rPr>
              <a:t> </a:t>
            </a:r>
            <a:r>
              <a:rPr lang="de-DE" sz="3600" u="sng" kern="100" dirty="0">
                <a:effectLst/>
                <a:latin typeface="Times New Roman" panose="02020603050405020304" pitchFamily="18" charset="0"/>
                <a:ea typeface="Calibri" panose="020F0502020204030204" pitchFamily="34" charset="0"/>
                <a:cs typeface="Times New Roman" panose="02020603050405020304" pitchFamily="18" charset="0"/>
              </a:rPr>
              <a:t>Freisetzung aller Gaben, Mandate und Berufungen in uns oder den Geschwistern, denen wir dienen.</a:t>
            </a:r>
            <a:endParaRPr lang="de-DE" sz="3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230"/>
              </a:spcBef>
              <a:spcAft>
                <a:spcPts val="800"/>
              </a:spcAft>
              <a:buNone/>
            </a:pPr>
            <a:endParaRPr lang="de-DE"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de-DE" sz="2400" b="0" i="0" dirty="0">
              <a:solidFill>
                <a:srgbClr val="333333"/>
              </a:solidFill>
              <a:effectLst/>
              <a:latin typeface="Roboto" panose="02000000000000000000" pitchFamily="2" charset="0"/>
            </a:endParaRPr>
          </a:p>
          <a:p>
            <a:pPr marL="1371600" lvl="3" indent="0">
              <a:buNone/>
            </a:pPr>
            <a:endParaRPr lang="de-DE" sz="2600" dirty="0"/>
          </a:p>
          <a:p>
            <a:pPr marL="1371600" lvl="3" indent="0">
              <a:buNone/>
            </a:pPr>
            <a:endParaRPr lang="de-DE" sz="2000" dirty="0"/>
          </a:p>
          <a:p>
            <a:pPr marL="1371600" lvl="3" indent="0">
              <a:buNone/>
            </a:pPr>
            <a:endParaRPr lang="de-DE" sz="2000" dirty="0"/>
          </a:p>
        </p:txBody>
      </p:sp>
      <p:pic>
        <p:nvPicPr>
          <p:cNvPr id="6" name="Grafik 5" descr="Ein Bild, das Text, Katze enthält.&#10;&#10;Automatisch generierte Beschreibung">
            <a:extLst>
              <a:ext uri="{FF2B5EF4-FFF2-40B4-BE49-F238E27FC236}">
                <a16:creationId xmlns:a16="http://schemas.microsoft.com/office/drawing/2014/main" id="{BF7A0681-AA2B-598F-3CFF-BE5FE50F4C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781" y="468701"/>
            <a:ext cx="755826" cy="1043602"/>
          </a:xfrm>
          <a:prstGeom prst="rect">
            <a:avLst/>
          </a:prstGeom>
        </p:spPr>
      </p:pic>
    </p:spTree>
    <p:extLst>
      <p:ext uri="{BB962C8B-B14F-4D97-AF65-F5344CB8AC3E}">
        <p14:creationId xmlns:p14="http://schemas.microsoft.com/office/powerpoint/2010/main" val="1636353679"/>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9F6E9092-E15C-4D75-A7BC-1B87AC741B68}"/>
              </a:ext>
            </a:extLst>
          </p:cNvPr>
          <p:cNvSpPr>
            <a:spLocks noGrp="1"/>
          </p:cNvSpPr>
          <p:nvPr>
            <p:ph idx="1"/>
          </p:nvPr>
        </p:nvSpPr>
        <p:spPr>
          <a:xfrm>
            <a:off x="2495906" y="643812"/>
            <a:ext cx="8915400" cy="5711832"/>
          </a:xfrm>
        </p:spPr>
        <p:txBody>
          <a:bodyPr>
            <a:normAutofit/>
          </a:bodyPr>
          <a:lstStyle/>
          <a:p>
            <a:r>
              <a:rPr lang="de-DE" sz="3200" b="1" dirty="0"/>
              <a:t>Befreiungsdienst</a:t>
            </a:r>
          </a:p>
          <a:p>
            <a:endParaRPr lang="de-DE" sz="2400" b="1" dirty="0"/>
          </a:p>
          <a:p>
            <a:pPr>
              <a:lnSpc>
                <a:spcPct val="107000"/>
              </a:lnSpc>
              <a:spcBef>
                <a:spcPts val="230"/>
              </a:spcBef>
              <a:spcAft>
                <a:spcPts val="800"/>
              </a:spcAft>
            </a:pPr>
            <a:r>
              <a:rPr lang="de-DE" sz="2400" b="1" kern="100" dirty="0">
                <a:effectLst/>
                <a:latin typeface="Times New Roman" panose="02020603050405020304" pitchFamily="18" charset="0"/>
                <a:ea typeface="Calibri" panose="020F0502020204030204" pitchFamily="34" charset="0"/>
                <a:cs typeface="Times New Roman" panose="02020603050405020304" pitchFamily="18" charset="0"/>
              </a:rPr>
              <a:t>Bei diesem Dienst handelt es sich um ein Privileg. Eine personifizierte Gabe, wie die Gabe des Apostels, des Lehrers … Hierzu ist es Gott wichtig, uns speziell zuzurüsten, um (anders als beim Befreiungsgebet) weit hinter den feindlichen Linien unseren Dienst zu versehen. Unsere Aufgabe ist es dem Feind vernichtende Schläge im Leben dessen zuzufügen, dem wir dienen und den wir freisetzen.</a:t>
            </a:r>
            <a:endParaRPr lang="de-DE"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1371600" lvl="3" indent="0">
              <a:buNone/>
            </a:pPr>
            <a:endParaRPr lang="de-DE" sz="2600" dirty="0"/>
          </a:p>
          <a:p>
            <a:pPr marL="1371600" lvl="3" indent="0">
              <a:buNone/>
            </a:pPr>
            <a:endParaRPr lang="de-DE" sz="2000" dirty="0"/>
          </a:p>
          <a:p>
            <a:pPr marL="1371600" lvl="3" indent="0">
              <a:buNone/>
            </a:pPr>
            <a:endParaRPr lang="de-DE" sz="2000" dirty="0"/>
          </a:p>
        </p:txBody>
      </p:sp>
      <p:pic>
        <p:nvPicPr>
          <p:cNvPr id="6" name="Grafik 5" descr="Ein Bild, das Text, Katze enthält.&#10;&#10;Automatisch generierte Beschreibung">
            <a:extLst>
              <a:ext uri="{FF2B5EF4-FFF2-40B4-BE49-F238E27FC236}">
                <a16:creationId xmlns:a16="http://schemas.microsoft.com/office/drawing/2014/main" id="{BF7A0681-AA2B-598F-3CFF-BE5FE50F4C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781" y="468701"/>
            <a:ext cx="755826" cy="1043602"/>
          </a:xfrm>
          <a:prstGeom prst="rect">
            <a:avLst/>
          </a:prstGeom>
        </p:spPr>
      </p:pic>
    </p:spTree>
    <p:extLst>
      <p:ext uri="{BB962C8B-B14F-4D97-AF65-F5344CB8AC3E}">
        <p14:creationId xmlns:p14="http://schemas.microsoft.com/office/powerpoint/2010/main" val="69373752"/>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2">
            <a:extLst>
              <a:ext uri="{FF2B5EF4-FFF2-40B4-BE49-F238E27FC236}">
                <a16:creationId xmlns:a16="http://schemas.microsoft.com/office/drawing/2014/main" id="{A194149D-B88E-431C-9FF3-FA609D1DA8F2}"/>
              </a:ext>
            </a:extLst>
          </p:cNvPr>
          <p:cNvSpPr>
            <a:spLocks noGrp="1"/>
          </p:cNvSpPr>
          <p:nvPr>
            <p:ph idx="1"/>
          </p:nvPr>
        </p:nvSpPr>
        <p:spPr>
          <a:xfrm>
            <a:off x="2559529" y="1549155"/>
            <a:ext cx="8915400" cy="2814219"/>
          </a:xfrm>
        </p:spPr>
        <p:txBody>
          <a:bodyPr>
            <a:normAutofit/>
          </a:bodyPr>
          <a:lstStyle/>
          <a:p>
            <a:pPr marL="0" indent="0">
              <a:buNone/>
            </a:pPr>
            <a:endParaRPr lang="de-DE" sz="4000" dirty="0"/>
          </a:p>
          <a:p>
            <a:r>
              <a:rPr lang="de-DE" sz="4000" b="1" dirty="0"/>
              <a:t>Eigene Voraussetzungen</a:t>
            </a:r>
          </a:p>
        </p:txBody>
      </p:sp>
      <p:sp>
        <p:nvSpPr>
          <p:cNvPr id="5" name="Inhaltsplatzhalter 2">
            <a:extLst>
              <a:ext uri="{FF2B5EF4-FFF2-40B4-BE49-F238E27FC236}">
                <a16:creationId xmlns:a16="http://schemas.microsoft.com/office/drawing/2014/main" id="{21B2D9DA-1E82-4F76-981A-DE34D052F5EB}"/>
              </a:ext>
            </a:extLst>
          </p:cNvPr>
          <p:cNvSpPr txBox="1">
            <a:spLocks/>
          </p:cNvSpPr>
          <p:nvPr/>
        </p:nvSpPr>
        <p:spPr>
          <a:xfrm>
            <a:off x="2559529" y="1681637"/>
            <a:ext cx="8915400" cy="801919"/>
          </a:xfrm>
          <a:prstGeom prst="rect">
            <a:avLst/>
          </a:prstGeom>
        </p:spPr>
        <p:txBody>
          <a:bodyPr vert="horz" lIns="91440" tIns="45720" rIns="91440" bIns="45720" rtlCol="0">
            <a:normAutofit fontScale="92500"/>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de-DE" sz="4000" dirty="0"/>
              <a:t>Befreiungsgebet vs. Befreiungsdienst</a:t>
            </a:r>
          </a:p>
          <a:p>
            <a:endParaRPr lang="de-DE" sz="4000" dirty="0"/>
          </a:p>
          <a:p>
            <a:endParaRPr lang="de-DE" sz="4000" dirty="0"/>
          </a:p>
          <a:p>
            <a:endParaRPr lang="de-DE" sz="4000" dirty="0"/>
          </a:p>
          <a:p>
            <a:endParaRPr lang="de-DE" sz="4000" dirty="0"/>
          </a:p>
          <a:p>
            <a:endParaRPr lang="de-DE" sz="4000" dirty="0"/>
          </a:p>
        </p:txBody>
      </p:sp>
      <p:pic>
        <p:nvPicPr>
          <p:cNvPr id="8" name="Grafik 7" descr="Ein Bild, das Text, Katze enthält.&#10;&#10;Automatisch generierte Beschreibung">
            <a:extLst>
              <a:ext uri="{FF2B5EF4-FFF2-40B4-BE49-F238E27FC236}">
                <a16:creationId xmlns:a16="http://schemas.microsoft.com/office/drawing/2014/main" id="{0AB276D8-BD94-860B-B3BD-E204506CFA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781" y="468701"/>
            <a:ext cx="755826" cy="1043602"/>
          </a:xfrm>
          <a:prstGeom prst="rect">
            <a:avLst/>
          </a:prstGeom>
        </p:spPr>
      </p:pic>
    </p:spTree>
    <p:extLst>
      <p:ext uri="{BB962C8B-B14F-4D97-AF65-F5344CB8AC3E}">
        <p14:creationId xmlns:p14="http://schemas.microsoft.com/office/powerpoint/2010/main" val="184409317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9F6E9092-E15C-4D75-A7BC-1B87AC741B68}"/>
              </a:ext>
            </a:extLst>
          </p:cNvPr>
          <p:cNvSpPr>
            <a:spLocks noGrp="1"/>
          </p:cNvSpPr>
          <p:nvPr>
            <p:ph idx="1"/>
          </p:nvPr>
        </p:nvSpPr>
        <p:spPr>
          <a:xfrm>
            <a:off x="2495906" y="643812"/>
            <a:ext cx="8915400" cy="4774855"/>
          </a:xfrm>
        </p:spPr>
        <p:txBody>
          <a:bodyPr>
            <a:normAutofit fontScale="92500" lnSpcReduction="20000"/>
          </a:bodyPr>
          <a:lstStyle/>
          <a:p>
            <a:r>
              <a:rPr lang="de-DE" sz="3200" b="1" dirty="0"/>
              <a:t>Eigene Voraussetzungen</a:t>
            </a:r>
          </a:p>
          <a:p>
            <a:endParaRPr lang="de-DE" sz="2400" b="1" dirty="0"/>
          </a:p>
          <a:p>
            <a:pPr>
              <a:lnSpc>
                <a:spcPct val="107000"/>
              </a:lnSpc>
              <a:spcBef>
                <a:spcPts val="230"/>
              </a:spcBef>
              <a:spcAft>
                <a:spcPts val="800"/>
              </a:spcAft>
            </a:pPr>
            <a:r>
              <a:rPr lang="de-DE" sz="2200" b="1" kern="100" dirty="0">
                <a:effectLst/>
                <a:latin typeface="Times New Roman" panose="02020603050405020304" pitchFamily="18" charset="0"/>
                <a:ea typeface="Calibri" panose="020F0502020204030204" pitchFamily="34" charset="0"/>
                <a:cs typeface="Times New Roman" panose="02020603050405020304" pitchFamily="18" charset="0"/>
              </a:rPr>
              <a:t>Dabei spielen folgende Voraussetzungen eine wichtige Rolle.</a:t>
            </a:r>
            <a:endParaRPr lang="de-DE" sz="2200" b="1"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230"/>
              </a:spcBef>
              <a:spcAft>
                <a:spcPts val="800"/>
              </a:spcAft>
            </a:pPr>
            <a:endParaRPr lang="de-DE" sz="22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230"/>
              </a:spcBef>
              <a:buFont typeface="Wingdings" panose="05000000000000000000" pitchFamily="2" charset="2"/>
              <a:buChar char=""/>
            </a:pPr>
            <a:r>
              <a:rPr lang="de-DE" sz="2200" b="1" kern="100" dirty="0">
                <a:effectLst/>
                <a:latin typeface="Times New Roman" panose="02020603050405020304" pitchFamily="18" charset="0"/>
                <a:ea typeface="Calibri" panose="020F0502020204030204" pitchFamily="34" charset="0"/>
                <a:cs typeface="Times New Roman" panose="02020603050405020304" pitchFamily="18" charset="0"/>
              </a:rPr>
              <a:t>Ich habe eine unmissverständliche Zusage von Gott erhalten, im Befreiungsdienst tätig zu werden.</a:t>
            </a:r>
            <a:endParaRPr lang="de-DE" sz="22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230"/>
              </a:spcBef>
              <a:buFont typeface="Wingdings" panose="05000000000000000000" pitchFamily="2" charset="2"/>
              <a:buChar char=""/>
            </a:pPr>
            <a:r>
              <a:rPr lang="de-DE" sz="2200" b="1" kern="100" dirty="0">
                <a:effectLst/>
                <a:latin typeface="Times New Roman" panose="02020603050405020304" pitchFamily="18" charset="0"/>
                <a:ea typeface="Calibri" panose="020F0502020204030204" pitchFamily="34" charset="0"/>
                <a:cs typeface="Times New Roman" panose="02020603050405020304" pitchFamily="18" charset="0"/>
              </a:rPr>
              <a:t>Ich habe mich von Gott schulen lassen, um die geistigen Grundlagen und Vorgehensweisen im Befreiungsdienst zu verstehen.</a:t>
            </a:r>
            <a:endParaRPr lang="de-DE" sz="22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230"/>
              </a:spcBef>
              <a:spcAft>
                <a:spcPts val="800"/>
              </a:spcAft>
              <a:buFont typeface="Wingdings" panose="05000000000000000000" pitchFamily="2" charset="2"/>
              <a:buChar char=""/>
            </a:pPr>
            <a:r>
              <a:rPr lang="de-DE" sz="2200" b="1" kern="100" dirty="0">
                <a:effectLst/>
                <a:latin typeface="Times New Roman" panose="02020603050405020304" pitchFamily="18" charset="0"/>
                <a:ea typeface="Calibri" panose="020F0502020204030204" pitchFamily="34" charset="0"/>
                <a:cs typeface="Times New Roman" panose="02020603050405020304" pitchFamily="18" charset="0"/>
              </a:rPr>
              <a:t>Ich habe die geistlichen Belastungen in meinem Leben so weit mit dem Heiligen Geist bereinigt, dass ich dem Feind in Vollmacht gegenübertreten kann.</a:t>
            </a:r>
            <a:endParaRPr lang="de-DE" sz="22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228600" indent="449580">
              <a:lnSpc>
                <a:spcPct val="107000"/>
              </a:lnSpc>
              <a:spcBef>
                <a:spcPts val="230"/>
              </a:spcBef>
              <a:spcAft>
                <a:spcPts val="800"/>
              </a:spcAft>
            </a:pPr>
            <a:r>
              <a:rPr lang="de-DE" sz="2200" b="1" kern="100" dirty="0">
                <a:effectLst/>
                <a:latin typeface="Times New Roman" panose="02020603050405020304" pitchFamily="18" charset="0"/>
                <a:ea typeface="Calibri" panose="020F0502020204030204" pitchFamily="34" charset="0"/>
                <a:cs typeface="Times New Roman" panose="02020603050405020304" pitchFamily="18" charset="0"/>
              </a:rPr>
              <a:t>(Ich bleibe auch nach meiner eigenen Befreiung in diesem </a:t>
            </a:r>
            <a:endParaRPr lang="de-DE" sz="22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228600" indent="449580">
              <a:lnSpc>
                <a:spcPct val="107000"/>
              </a:lnSpc>
              <a:spcBef>
                <a:spcPts val="230"/>
              </a:spcBef>
              <a:spcAft>
                <a:spcPts val="800"/>
              </a:spcAft>
            </a:pPr>
            <a:r>
              <a:rPr lang="de-DE" sz="2200" b="1" kern="100" dirty="0">
                <a:effectLst/>
                <a:latin typeface="Times New Roman" panose="02020603050405020304" pitchFamily="18" charset="0"/>
                <a:ea typeface="Calibri" panose="020F0502020204030204" pitchFamily="34" charset="0"/>
                <a:cs typeface="Times New Roman" panose="02020603050405020304" pitchFamily="18" charset="0"/>
              </a:rPr>
              <a:t>Prozess)</a:t>
            </a:r>
            <a:endParaRPr lang="de-DE" sz="22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1371600" lvl="3" indent="0">
              <a:buNone/>
            </a:pPr>
            <a:endParaRPr lang="de-DE" sz="2600" dirty="0"/>
          </a:p>
          <a:p>
            <a:pPr marL="1371600" lvl="3" indent="0">
              <a:buNone/>
            </a:pPr>
            <a:endParaRPr lang="de-DE" sz="2000" dirty="0"/>
          </a:p>
          <a:p>
            <a:pPr marL="1371600" lvl="3" indent="0">
              <a:buNone/>
            </a:pPr>
            <a:endParaRPr lang="de-DE" sz="2000" dirty="0"/>
          </a:p>
        </p:txBody>
      </p:sp>
      <p:pic>
        <p:nvPicPr>
          <p:cNvPr id="6" name="Grafik 5" descr="Ein Bild, das Text, Katze enthält.&#10;&#10;Automatisch generierte Beschreibung">
            <a:extLst>
              <a:ext uri="{FF2B5EF4-FFF2-40B4-BE49-F238E27FC236}">
                <a16:creationId xmlns:a16="http://schemas.microsoft.com/office/drawing/2014/main" id="{BF7A0681-AA2B-598F-3CFF-BE5FE50F4C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781" y="468701"/>
            <a:ext cx="755826" cy="1043602"/>
          </a:xfrm>
          <a:prstGeom prst="rect">
            <a:avLst/>
          </a:prstGeom>
        </p:spPr>
      </p:pic>
    </p:spTree>
    <p:extLst>
      <p:ext uri="{BB962C8B-B14F-4D97-AF65-F5344CB8AC3E}">
        <p14:creationId xmlns:p14="http://schemas.microsoft.com/office/powerpoint/2010/main" val="2827533093"/>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9F6E9092-E15C-4D75-A7BC-1B87AC741B68}"/>
              </a:ext>
            </a:extLst>
          </p:cNvPr>
          <p:cNvSpPr>
            <a:spLocks noGrp="1"/>
          </p:cNvSpPr>
          <p:nvPr>
            <p:ph idx="1"/>
          </p:nvPr>
        </p:nvSpPr>
        <p:spPr>
          <a:xfrm>
            <a:off x="2495906" y="643812"/>
            <a:ext cx="8915400" cy="4774855"/>
          </a:xfrm>
        </p:spPr>
        <p:txBody>
          <a:bodyPr>
            <a:normAutofit fontScale="92500" lnSpcReduction="10000"/>
          </a:bodyPr>
          <a:lstStyle/>
          <a:p>
            <a:r>
              <a:rPr lang="de-DE" sz="3200" b="1" dirty="0"/>
              <a:t>Eigene Voraussetzungen</a:t>
            </a:r>
          </a:p>
          <a:p>
            <a:endParaRPr lang="de-DE" sz="2400" b="1" dirty="0"/>
          </a:p>
          <a:p>
            <a:pPr marL="342900" lvl="0" indent="-342900">
              <a:lnSpc>
                <a:spcPct val="107000"/>
              </a:lnSpc>
              <a:spcBef>
                <a:spcPts val="230"/>
              </a:spcBef>
              <a:buFont typeface="Wingdings" panose="05000000000000000000" pitchFamily="2" charset="2"/>
              <a:buChar char=""/>
            </a:pPr>
            <a:r>
              <a:rPr lang="de-DE" sz="2400" b="1" kern="100" dirty="0">
                <a:effectLst/>
                <a:latin typeface="Times New Roman" panose="02020603050405020304" pitchFamily="18" charset="0"/>
                <a:ea typeface="Calibri" panose="020F0502020204030204" pitchFamily="34" charset="0"/>
                <a:cs typeface="Times New Roman" panose="02020603050405020304" pitchFamily="18" charset="0"/>
              </a:rPr>
              <a:t>Ich bin mir meiner Autorität in Gott bewusst.</a:t>
            </a:r>
            <a:endParaRPr lang="de-DE"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230"/>
              </a:spcBef>
              <a:buFont typeface="Wingdings" panose="05000000000000000000" pitchFamily="2" charset="2"/>
              <a:buChar char=""/>
            </a:pPr>
            <a:r>
              <a:rPr lang="de-DE" sz="2400" b="1" kern="100" dirty="0">
                <a:effectLst/>
                <a:latin typeface="Times New Roman" panose="02020603050405020304" pitchFamily="18" charset="0"/>
                <a:ea typeface="Calibri" panose="020F0502020204030204" pitchFamily="34" charset="0"/>
                <a:cs typeface="Times New Roman" panose="02020603050405020304" pitchFamily="18" charset="0"/>
              </a:rPr>
              <a:t>Ich habe gelernt, mein Mandat anzunehmen, zurückzugeben und nicht zu übertreten.</a:t>
            </a:r>
            <a:endParaRPr lang="de-DE"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230"/>
              </a:spcBef>
              <a:buFont typeface="Wingdings" panose="05000000000000000000" pitchFamily="2" charset="2"/>
              <a:buChar char=""/>
            </a:pPr>
            <a:r>
              <a:rPr lang="de-DE" sz="2400" b="1" kern="100" dirty="0">
                <a:effectLst/>
                <a:latin typeface="Times New Roman" panose="02020603050405020304" pitchFamily="18" charset="0"/>
                <a:ea typeface="Calibri" panose="020F0502020204030204" pitchFamily="34" charset="0"/>
                <a:cs typeface="Times New Roman" panose="02020603050405020304" pitchFamily="18" charset="0"/>
              </a:rPr>
              <a:t>Ich bin habe gelernt, mich während einem Befreiungsdienst vollständig unter die Leitung und Autorität des Heiligen Geistes zu stellen.</a:t>
            </a:r>
            <a:endParaRPr lang="de-DE"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230"/>
              </a:spcBef>
              <a:buFont typeface="Wingdings" panose="05000000000000000000" pitchFamily="2" charset="2"/>
              <a:buChar char=""/>
            </a:pPr>
            <a:r>
              <a:rPr lang="de-DE" sz="2400" b="1" kern="100" dirty="0">
                <a:effectLst/>
                <a:latin typeface="Times New Roman" panose="02020603050405020304" pitchFamily="18" charset="0"/>
                <a:ea typeface="Calibri" panose="020F0502020204030204" pitchFamily="34" charset="0"/>
                <a:cs typeface="Times New Roman" panose="02020603050405020304" pitchFamily="18" charset="0"/>
              </a:rPr>
              <a:t>Ich weiß mich und meine Familie vor, während und nach einem Befreiungsdienst effektiv und gemäß den Satzungen Gottes zu schützen.</a:t>
            </a:r>
            <a:endParaRPr lang="de-DE"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230"/>
              </a:spcBef>
              <a:spcAft>
                <a:spcPts val="800"/>
              </a:spcAft>
              <a:buFont typeface="Wingdings" panose="05000000000000000000" pitchFamily="2" charset="2"/>
              <a:buChar char=""/>
            </a:pPr>
            <a:r>
              <a:rPr lang="de-DE" sz="2400" b="1" kern="100" dirty="0">
                <a:effectLst/>
                <a:latin typeface="Times New Roman" panose="02020603050405020304" pitchFamily="18" charset="0"/>
                <a:ea typeface="Calibri" panose="020F0502020204030204" pitchFamily="34" charset="0"/>
                <a:cs typeface="Times New Roman" panose="02020603050405020304" pitchFamily="18" charset="0"/>
              </a:rPr>
              <a:t>Ich bin kein Teil einer Spezialeinheit, sondern autorisierter Mitarbeiter Gottes.</a:t>
            </a:r>
            <a:endParaRPr lang="de-DE"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1371600" lvl="3" indent="0">
              <a:buNone/>
            </a:pPr>
            <a:endParaRPr lang="de-DE" sz="2600" dirty="0"/>
          </a:p>
          <a:p>
            <a:pPr marL="1371600" lvl="3" indent="0">
              <a:buNone/>
            </a:pPr>
            <a:endParaRPr lang="de-DE" sz="2000" dirty="0"/>
          </a:p>
          <a:p>
            <a:pPr marL="1371600" lvl="3" indent="0">
              <a:buNone/>
            </a:pPr>
            <a:endParaRPr lang="de-DE" sz="2000" dirty="0"/>
          </a:p>
        </p:txBody>
      </p:sp>
      <p:pic>
        <p:nvPicPr>
          <p:cNvPr id="6" name="Grafik 5" descr="Ein Bild, das Text, Katze enthält.&#10;&#10;Automatisch generierte Beschreibung">
            <a:extLst>
              <a:ext uri="{FF2B5EF4-FFF2-40B4-BE49-F238E27FC236}">
                <a16:creationId xmlns:a16="http://schemas.microsoft.com/office/drawing/2014/main" id="{BF7A0681-AA2B-598F-3CFF-BE5FE50F4C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781" y="468701"/>
            <a:ext cx="755826" cy="1043602"/>
          </a:xfrm>
          <a:prstGeom prst="rect">
            <a:avLst/>
          </a:prstGeom>
        </p:spPr>
      </p:pic>
    </p:spTree>
    <p:extLst>
      <p:ext uri="{BB962C8B-B14F-4D97-AF65-F5344CB8AC3E}">
        <p14:creationId xmlns:p14="http://schemas.microsoft.com/office/powerpoint/2010/main" val="1712313874"/>
      </p:ext>
    </p:extLst>
  </p:cSld>
  <p:clrMapOvr>
    <a:masterClrMapping/>
  </p:clrMapOvr>
  <p:transition spd="slow">
    <p:push dir="u"/>
  </p:transition>
</p:sld>
</file>

<file path=ppt/theme/theme1.xml><?xml version="1.0" encoding="utf-8"?>
<a:theme xmlns:a="http://schemas.openxmlformats.org/drawingml/2006/main" name="Fetzen">
  <a:themeElements>
    <a:clrScheme name="Fetze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Fetze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etze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0</TotalTime>
  <Words>552</Words>
  <Application>Microsoft Office PowerPoint</Application>
  <PresentationFormat>Breitbild</PresentationFormat>
  <Paragraphs>55</Paragraphs>
  <Slides>9</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9</vt:i4>
      </vt:variant>
    </vt:vector>
  </HeadingPairs>
  <TitlesOfParts>
    <vt:vector size="17" baseType="lpstr">
      <vt:lpstr>Arial</vt:lpstr>
      <vt:lpstr>Calibri</vt:lpstr>
      <vt:lpstr>Century Gothic</vt:lpstr>
      <vt:lpstr>Roboto</vt:lpstr>
      <vt:lpstr>Times New Roman</vt:lpstr>
      <vt:lpstr>Wingdings</vt:lpstr>
      <vt:lpstr>Wingdings 3</vt:lpstr>
      <vt:lpstr>Fetzen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Voraussetzungen zur Durchführung des El-Shaddai Befreiungsdienstes</dc:title>
  <dc:creator>Martin Simon</dc:creator>
  <cp:lastModifiedBy>Petra Simon</cp:lastModifiedBy>
  <cp:revision>24</cp:revision>
  <dcterms:created xsi:type="dcterms:W3CDTF">2022-04-05T14:25:11Z</dcterms:created>
  <dcterms:modified xsi:type="dcterms:W3CDTF">2024-11-05T17:58:04Z</dcterms:modified>
</cp:coreProperties>
</file>